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286" r:id="rId2"/>
    <p:sldId id="302" r:id="rId3"/>
    <p:sldId id="292" r:id="rId4"/>
    <p:sldId id="308" r:id="rId5"/>
    <p:sldId id="288" r:id="rId6"/>
    <p:sldId id="273" r:id="rId7"/>
    <p:sldId id="287" r:id="rId8"/>
    <p:sldId id="272" r:id="rId9"/>
    <p:sldId id="290" r:id="rId10"/>
    <p:sldId id="296" r:id="rId11"/>
    <p:sldId id="312" r:id="rId12"/>
    <p:sldId id="303" r:id="rId13"/>
    <p:sldId id="294" r:id="rId14"/>
    <p:sldId id="283" r:id="rId15"/>
    <p:sldId id="274" r:id="rId16"/>
    <p:sldId id="276" r:id="rId17"/>
    <p:sldId id="291" r:id="rId18"/>
    <p:sldId id="277" r:id="rId19"/>
    <p:sldId id="304" r:id="rId20"/>
    <p:sldId id="305" r:id="rId21"/>
    <p:sldId id="300" r:id="rId22"/>
    <p:sldId id="306" r:id="rId23"/>
    <p:sldId id="295" r:id="rId24"/>
    <p:sldId id="310" r:id="rId25"/>
    <p:sldId id="299" r:id="rId26"/>
    <p:sldId id="309" r:id="rId27"/>
    <p:sldId id="307" r:id="rId28"/>
    <p:sldId id="258" r:id="rId29"/>
    <p:sldId id="278" r:id="rId30"/>
  </p:sldIdLst>
  <p:sldSz cx="9144000" cy="6858000" type="screen4x3"/>
  <p:notesSz cx="10234613" cy="70993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FFFF99"/>
    <a:srgbClr val="21529D"/>
    <a:srgbClr val="000099"/>
    <a:srgbClr val="993300"/>
    <a:srgbClr val="7F7F7F"/>
    <a:srgbClr val="EA4E00"/>
    <a:srgbClr val="FFFFFF"/>
    <a:srgbClr val="CCFFCC"/>
    <a:srgbClr val="FF96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Designformatvorlage 2 - Akz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1703" autoAdjust="0"/>
  </p:normalViewPr>
  <p:slideViewPr>
    <p:cSldViewPr>
      <p:cViewPr>
        <p:scale>
          <a:sx n="92" d="100"/>
          <a:sy n="92" d="100"/>
        </p:scale>
        <p:origin x="-95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432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4323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0" tIns="47865" rIns="95730" bIns="47865" numCol="1" anchor="t" anchorCtr="0" compatLnSpc="1">
            <a:prstTxWarp prst="textNoShape">
              <a:avLst/>
            </a:prstTxWarp>
          </a:bodyPr>
          <a:lstStyle>
            <a:lvl1pPr algn="l" defTabSz="958673">
              <a:defRPr sz="1000">
                <a:solidFill>
                  <a:srgbClr val="21529D"/>
                </a:solidFill>
              </a:defRPr>
            </a:lvl1pPr>
          </a:lstStyle>
          <a:p>
            <a:r>
              <a:rPr lang="de-DE" altLang="de-DE"/>
              <a:t>AIMP-Präsentation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02314" y="2"/>
            <a:ext cx="44323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0" tIns="47865" rIns="95730" bIns="47865" numCol="1" anchor="t" anchorCtr="0" compatLnSpc="1">
            <a:prstTxWarp prst="textNoShape">
              <a:avLst/>
            </a:prstTxWarp>
          </a:bodyPr>
          <a:lstStyle>
            <a:lvl1pPr algn="r" defTabSz="958673">
              <a:defRPr sz="1000">
                <a:solidFill>
                  <a:srgbClr val="21529D"/>
                </a:solidFill>
              </a:defRPr>
            </a:lvl1pPr>
          </a:lstStyle>
          <a:p>
            <a:fld id="{6DD424B2-4814-4E01-9AA9-F60FBA74A502}" type="datetime4">
              <a:rPr lang="de-DE" altLang="de-DE" smtClean="0"/>
              <a:t>23. April 2016</a:t>
            </a:fld>
            <a:endParaRPr lang="de-DE" alt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742114"/>
            <a:ext cx="83216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0" tIns="47865" rIns="95730" bIns="47865" numCol="1" anchor="b" anchorCtr="0" compatLnSpc="1">
            <a:prstTxWarp prst="textNoShape">
              <a:avLst/>
            </a:prstTxWarp>
          </a:bodyPr>
          <a:lstStyle>
            <a:lvl1pPr algn="l" defTabSz="958673">
              <a:lnSpc>
                <a:spcPct val="90000"/>
              </a:lnSpc>
              <a:spcBef>
                <a:spcPct val="20000"/>
              </a:spcBef>
              <a:defRPr sz="1000" b="1">
                <a:solidFill>
                  <a:srgbClr val="21529D"/>
                </a:solidFill>
                <a:cs typeface="Arial" panose="020B0604020202020204" pitchFamily="34" charset="0"/>
              </a:defRPr>
            </a:lvl1pPr>
          </a:lstStyle>
          <a:p>
            <a:r>
              <a:rPr lang="en-US" altLang="de-DE"/>
              <a:t>© </a:t>
            </a:r>
            <a:r>
              <a:rPr lang="de-DE" altLang="de-DE">
                <a:cs typeface="+mn-cs"/>
              </a:rPr>
              <a:t>Dr. Görres  – ARBEITSKREIS INTERIM MANAGEMENT PROVIDER ∙ WWW.AIMP.DE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9141" y="6742114"/>
            <a:ext cx="4433887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0" tIns="47865" rIns="95730" bIns="47865" numCol="1" anchor="b" anchorCtr="0" compatLnSpc="1">
            <a:prstTxWarp prst="textNoShape">
              <a:avLst/>
            </a:prstTxWarp>
          </a:bodyPr>
          <a:lstStyle>
            <a:lvl1pPr algn="r" defTabSz="958673">
              <a:defRPr sz="1500"/>
            </a:lvl1pPr>
          </a:lstStyle>
          <a:p>
            <a:r>
              <a:rPr lang="de-DE" altLang="de-DE"/>
              <a:t> </a:t>
            </a:r>
            <a:r>
              <a:rPr lang="de-DE" altLang="de-DE">
                <a:solidFill>
                  <a:srgbClr val="21529D"/>
                </a:solidFill>
              </a:rPr>
              <a:t>Seite </a:t>
            </a:r>
            <a:fld id="{58486C3B-C7BC-4814-9F91-AF239F84E156}" type="slidenum">
              <a:rPr lang="de-DE" altLang="de-DE">
                <a:solidFill>
                  <a:srgbClr val="21529D"/>
                </a:solidFill>
              </a:rPr>
              <a:pPr/>
              <a:t>‹Nr.›</a:t>
            </a:fld>
            <a:endParaRPr lang="de-DE" altLang="de-DE">
              <a:solidFill>
                <a:srgbClr val="21529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9465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44323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0" tIns="47865" rIns="95730" bIns="47865" numCol="1" anchor="t" anchorCtr="0" compatLnSpc="1">
            <a:prstTxWarp prst="textNoShape">
              <a:avLst/>
            </a:prstTxWarp>
          </a:bodyPr>
          <a:lstStyle>
            <a:lvl1pPr algn="l" defTabSz="958673">
              <a:defRPr sz="1500"/>
            </a:lvl1pPr>
          </a:lstStyle>
          <a:p>
            <a:endParaRPr lang="de-DE" alt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9141" y="2"/>
            <a:ext cx="4433887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0" tIns="47865" rIns="95730" bIns="47865" numCol="1" anchor="t" anchorCtr="0" compatLnSpc="1">
            <a:prstTxWarp prst="textNoShape">
              <a:avLst/>
            </a:prstTxWarp>
          </a:bodyPr>
          <a:lstStyle>
            <a:lvl1pPr algn="r" defTabSz="958673">
              <a:defRPr sz="1500"/>
            </a:lvl1pPr>
          </a:lstStyle>
          <a:p>
            <a:fld id="{EEE5BD22-AEFC-44AE-AFED-3B02A503974D}" type="datetime4">
              <a:rPr lang="de-DE" altLang="de-DE" smtClean="0"/>
              <a:t>23. April 2016</a:t>
            </a:fld>
            <a:endParaRPr lang="de-DE" alt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8038" y="533400"/>
            <a:ext cx="3544887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2351" y="3371851"/>
            <a:ext cx="8189913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0" tIns="47865" rIns="95730" bIns="478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42114"/>
            <a:ext cx="44323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0" tIns="47865" rIns="95730" bIns="47865" numCol="1" anchor="b" anchorCtr="0" compatLnSpc="1">
            <a:prstTxWarp prst="textNoShape">
              <a:avLst/>
            </a:prstTxWarp>
          </a:bodyPr>
          <a:lstStyle>
            <a:lvl1pPr algn="l" defTabSz="958673">
              <a:defRPr sz="1500"/>
            </a:lvl1pPr>
          </a:lstStyle>
          <a:p>
            <a:endParaRPr lang="de-DE" alt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141" y="6742114"/>
            <a:ext cx="4433887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30" tIns="47865" rIns="95730" bIns="47865" numCol="1" anchor="b" anchorCtr="0" compatLnSpc="1">
            <a:prstTxWarp prst="textNoShape">
              <a:avLst/>
            </a:prstTxWarp>
          </a:bodyPr>
          <a:lstStyle>
            <a:lvl1pPr algn="r" defTabSz="958673">
              <a:defRPr sz="1500"/>
            </a:lvl1pPr>
          </a:lstStyle>
          <a:p>
            <a:fld id="{4AC1FB5F-0C62-45E5-9003-42AC4D94E19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2648989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1FB5F-0C62-45E5-9003-42AC4D94E199}" type="slidenum">
              <a:rPr lang="de-DE" altLang="de-DE" smtClean="0"/>
              <a:pPr/>
              <a:t>1</a:t>
            </a:fld>
            <a:endParaRPr lang="de-DE" alt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6FAEB2A2-D5DD-46D5-A5AF-C72ABF2B2898}" type="datetime4">
              <a:rPr lang="de-DE" altLang="de-DE" smtClean="0"/>
              <a:t>23. April 2016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4791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093A239-7341-4470-B17F-651D86942FC8}" type="datetime4">
              <a:rPr lang="de-DE" altLang="de-DE" smtClean="0"/>
              <a:t>23. April 2016</a:t>
            </a:fld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C1FB5F-0C62-45E5-9003-42AC4D94E199}" type="slidenum">
              <a:rPr lang="de-DE" altLang="de-DE" smtClean="0"/>
              <a:pPr/>
              <a:t>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85190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D62B52E-35FD-45DA-84E7-7EC522BB66F6}" type="datetime4">
              <a:rPr lang="de-DE" altLang="de-DE" smtClean="0"/>
              <a:t>23. April 2016</a:t>
            </a:fld>
            <a:endParaRPr lang="de-DE" alt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8E948E-A9A3-4BF2-BC07-90E8B9FFC74F}" type="slidenum">
              <a:rPr lang="de-DE" altLang="de-DE"/>
              <a:pPr/>
              <a:t>21</a:t>
            </a:fld>
            <a:endParaRPr lang="de-DE" altLang="de-DE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35338" y="531813"/>
            <a:ext cx="3552825" cy="2663825"/>
          </a:xfrm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30288" y="3373438"/>
            <a:ext cx="8174037" cy="3194050"/>
          </a:xfrm>
        </p:spPr>
        <p:txBody>
          <a:bodyPr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55606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2271472E-9FC7-44F9-BF3A-A5976E6FC0CB}" type="datetime4">
              <a:rPr lang="de-DE" altLang="de-DE" smtClean="0"/>
              <a:t>23. April 2016</a:t>
            </a:fld>
            <a:endParaRPr lang="de-DE" alt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C1FB5F-0C62-45E5-9003-42AC4D94E199}" type="slidenum">
              <a:rPr lang="de-DE" altLang="de-DE" smtClean="0"/>
              <a:pPr/>
              <a:t>28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96512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 smtClean="0"/>
              <a:t>Überschrift durch Klicken bearbeiten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CC04AF13-E257-4B8E-B905-F964F1109273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4054804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5F4DEC02-606F-41D4-9BFC-C7CF38E611E1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411438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30988" y="333375"/>
            <a:ext cx="2057400" cy="58435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21388" cy="58435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B257E4B3-5568-433E-B2CE-1A9F25C2ABAE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09617280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HNE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57F6D6B7-F9A3-4738-822F-00824AB41984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1398905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82600" y="981075"/>
            <a:ext cx="8135938" cy="1541463"/>
          </a:xfrm>
        </p:spPr>
        <p:txBody>
          <a:bodyPr lIns="18000" tIns="45690" rIns="18000" bIns="45690" anchor="ctr"/>
          <a:lstStyle>
            <a:lvl1pPr algn="ctr">
              <a:defRPr sz="4200"/>
            </a:lvl1pPr>
          </a:lstStyle>
          <a:p>
            <a:pPr lvl="0"/>
            <a:r>
              <a:rPr lang="de-DE" altLang="de-DE" noProof="0" smtClean="0"/>
              <a:t>Titelmasterformat durch Klicken bearbeiten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0" y="6453188"/>
            <a:ext cx="9148763" cy="215900"/>
          </a:xfrm>
          <a:prstGeom prst="rect">
            <a:avLst/>
          </a:prstGeom>
          <a:solidFill>
            <a:srgbClr val="21529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2000" rIns="234000" bIns="79200" anchor="ctr"/>
          <a:lstStyle/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en-US" altLang="de-DE" sz="1000" b="1">
                <a:solidFill>
                  <a:schemeClr val="bg1"/>
                </a:solidFill>
                <a:cs typeface="Arial" panose="020B0604020202020204" pitchFamily="34" charset="0"/>
              </a:rPr>
              <a:t>© </a:t>
            </a:r>
            <a:r>
              <a:rPr lang="de-DE" altLang="de-DE" sz="1000" b="1">
                <a:solidFill>
                  <a:schemeClr val="bg1"/>
                </a:solidFill>
              </a:rPr>
              <a:t>Dr. Görres  – ARBEITSKREIS INTERIM MANAGEMENT PROVIDER ∙ WWW.AIMP.DE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12788" y="2997200"/>
            <a:ext cx="7683500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1" tIns="45690" rIns="91381" bIns="4569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>
              <a:buFontTx/>
              <a:buNone/>
              <a:defRPr sz="2800" b="1">
                <a:solidFill>
                  <a:srgbClr val="993300"/>
                </a:solidFill>
              </a:defRPr>
            </a:lvl1pPr>
          </a:lstStyle>
          <a:p>
            <a:pPr lvl="0"/>
            <a:r>
              <a:rPr lang="de-DE" altLang="de-DE" noProof="0" smtClean="0"/>
              <a:t>Formatvorlage des Untertitelmasters durch Klicken bearbeiten</a:t>
            </a:r>
          </a:p>
        </p:txBody>
      </p:sp>
      <p:pic>
        <p:nvPicPr>
          <p:cNvPr id="23560" name="Picture 8" descr="AIMP-Logo_Briefkopf_300dp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273" y="4725144"/>
            <a:ext cx="2630677" cy="151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F767FB-7416-448A-8116-5B9047824955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88863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0F59DD2E-17A7-43A9-8AA7-57595B93C721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111180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6BB90216-30B4-4E38-B93F-0F159FFB7B54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5607035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220485FA-50E8-4563-921E-A30A3E823AA1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6439559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A1486825-55A8-4373-BF79-9CFFA2742D4E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2580348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AB3A44E5-7BCA-4F48-9081-444B0916D649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0662719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31188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-4763" y="6453188"/>
            <a:ext cx="9148763" cy="215900"/>
          </a:xfrm>
          <a:prstGeom prst="rect">
            <a:avLst/>
          </a:prstGeom>
          <a:solidFill>
            <a:srgbClr val="21529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72000" rIns="864000" bIns="79200" anchor="ctr"/>
          <a:lstStyle/>
          <a:p>
            <a:pPr algn="r">
              <a:lnSpc>
                <a:spcPct val="90000"/>
              </a:lnSpc>
              <a:spcBef>
                <a:spcPct val="20000"/>
              </a:spcBef>
            </a:pPr>
            <a:r>
              <a:rPr lang="en-US" altLang="de-DE" sz="1000" b="1">
                <a:solidFill>
                  <a:schemeClr val="bg1"/>
                </a:solidFill>
                <a:cs typeface="Arial" panose="020B0604020202020204" pitchFamily="34" charset="0"/>
              </a:rPr>
              <a:t>AIMP</a:t>
            </a:r>
            <a:r>
              <a:rPr lang="de-DE" altLang="de-DE" sz="1000" b="1">
                <a:solidFill>
                  <a:schemeClr val="bg1"/>
                </a:solidFill>
              </a:rPr>
              <a:t> – ARBEITSKREIS INTERIM MANAGEMENT PROVIDER ∙ WWW.AIMP.DE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6050" y="6481763"/>
            <a:ext cx="2419350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fld id="{0BB3D3A2-CE93-4AC7-B4D7-271FA6D1FF6F}" type="datetime4">
              <a:rPr lang="de-DE" altLang="de-DE" smtClean="0"/>
              <a:t>23. April 2016</a:t>
            </a:fld>
            <a:endParaRPr lang="de-DE" altLang="de-DE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8399463" y="6426200"/>
            <a:ext cx="75565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de-DE" altLang="de-DE" sz="1000" b="1">
                <a:solidFill>
                  <a:schemeClr val="bg1"/>
                </a:solidFill>
              </a:rPr>
              <a:t> Bild </a:t>
            </a:r>
            <a:fld id="{7A0B46C0-31D1-4067-8659-189A049B34A5}" type="slidenum">
              <a:rPr lang="de-DE" altLang="de-DE" sz="1000" b="1">
                <a:solidFill>
                  <a:schemeClr val="bg1"/>
                </a:solidFill>
              </a:rPr>
              <a:pPr algn="l"/>
              <a:t>‹Nr.›</a:t>
            </a:fld>
            <a:endParaRPr lang="de-DE" altLang="de-DE" sz="1000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 kern="1200">
          <a:solidFill>
            <a:srgbClr val="21529D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21529D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21529D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21529D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21529D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21529D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21529D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21529D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21529D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1" fontAlgn="base" hangingPunct="1">
        <a:spcBef>
          <a:spcPct val="20000"/>
        </a:spcBef>
        <a:spcAft>
          <a:spcPct val="0"/>
        </a:spcAft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1" fontAlgn="base" hangingPunct="1">
        <a:spcBef>
          <a:spcPct val="20000"/>
        </a:spcBef>
        <a:spcAft>
          <a:spcPct val="0"/>
        </a:spcAft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8600" algn="l" rtl="0" eaLnBrk="1" fontAlgn="base" hangingPunct="1">
        <a:spcBef>
          <a:spcPct val="20000"/>
        </a:spcBef>
        <a:spcAft>
          <a:spcPct val="0"/>
        </a:spcAft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30188" algn="l" rtl="0" eaLnBrk="1" fontAlgn="base" hangingPunct="1">
        <a:spcBef>
          <a:spcPct val="20000"/>
        </a:spcBef>
        <a:spcAft>
          <a:spcPct val="0"/>
        </a:spcAft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cid:image003.png@01D177AB.F2DF2BC0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mm.de/de/presse/presseveroeffentlichungen.html#pw201601" TargetMode="External"/><Relationship Id="rId2" Type="http://schemas.openxmlformats.org/officeDocument/2006/relationships/hyperlink" Target="http://www.zmm.de/de/presse/presseveroeffentlichungen.html#sz20160125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zmm.de/de/go/berufsfreiheit.html" TargetMode="External"/><Relationship Id="rId4" Type="http://schemas.openxmlformats.org/officeDocument/2006/relationships/hyperlink" Target="http://www.zmm.de/de/thema/berufsfreiheit.html?file=files/aimp/2016-03-03-aimp-fortschritte-bei-berufsfreiheit-text.pdf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issensarbeiter.files.wordpress.com/2011/02/screen-shot-2011-02-16-at-23-28-16.png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mm.de/de/presse/presseveroeffentlichungen.html#sz20160125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zmm.de/de/go/berufsfreiheit.html" TargetMode="External"/><Relationship Id="rId4" Type="http://schemas.openxmlformats.org/officeDocument/2006/relationships/hyperlink" Target="http://www.zmm.de/de/presse/presseveroeffentlichungen.html#pw201601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rtal-sozialpolitik.de/uploads/sopo/pdf/2016/2016-02-17_Referentenentwurf_Leiharbeit_Werkvertraege.pd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2926" y="1898664"/>
            <a:ext cx="4625475" cy="1504967"/>
          </a:xfrm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r>
              <a:rPr lang="de-DE" sz="3600" dirty="0" smtClean="0"/>
              <a:t>Auch ein Sozialstaat braucht Samurais. </a:t>
            </a:r>
            <a:br>
              <a:rPr lang="de-DE" sz="3600" dirty="0" smtClean="0"/>
            </a:br>
            <a:r>
              <a:rPr lang="de-DE" sz="3600" dirty="0" smtClean="0"/>
              <a:t>Umgekehrt genauso! </a:t>
            </a:r>
            <a:endParaRPr lang="de-DE" sz="3600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52479" y="793175"/>
            <a:ext cx="4536504" cy="584715"/>
          </a:xfrm>
        </p:spPr>
        <p:txBody>
          <a:bodyPr/>
          <a:lstStyle/>
          <a:p>
            <a:r>
              <a:rPr lang="de-DE" altLang="de-DE" sz="1600" b="0" u="sng" dirty="0" smtClean="0">
                <a:solidFill>
                  <a:srgbClr val="21529D"/>
                </a:solidFill>
              </a:rPr>
              <a:t>Zwölftes </a:t>
            </a:r>
            <a:r>
              <a:rPr lang="de-DE" altLang="de-DE" sz="1600" b="0" u="sng" dirty="0">
                <a:solidFill>
                  <a:srgbClr val="21529D"/>
                </a:solidFill>
              </a:rPr>
              <a:t>AIMP-Jahresforum </a:t>
            </a:r>
            <a:r>
              <a:rPr lang="de-DE" altLang="de-DE" sz="1600" b="0" u="sng" dirty="0" smtClean="0">
                <a:solidFill>
                  <a:srgbClr val="21529D"/>
                </a:solidFill>
              </a:rPr>
              <a:t/>
            </a:r>
            <a:br>
              <a:rPr lang="de-DE" altLang="de-DE" sz="1600" b="0" u="sng" dirty="0" smtClean="0">
                <a:solidFill>
                  <a:srgbClr val="21529D"/>
                </a:solidFill>
              </a:rPr>
            </a:br>
            <a:r>
              <a:rPr lang="de-DE" altLang="de-DE" sz="1600" b="0" u="sng" dirty="0" smtClean="0">
                <a:solidFill>
                  <a:srgbClr val="21529D"/>
                </a:solidFill>
              </a:rPr>
              <a:t>22</a:t>
            </a:r>
            <a:r>
              <a:rPr lang="de-DE" altLang="de-DE" sz="1600" b="0" u="sng" dirty="0">
                <a:solidFill>
                  <a:srgbClr val="21529D"/>
                </a:solidFill>
              </a:rPr>
              <a:t>./23. April 2016 </a:t>
            </a:r>
            <a:r>
              <a:rPr lang="de-DE" altLang="de-DE" sz="1600" b="0" u="sng" dirty="0" smtClean="0">
                <a:solidFill>
                  <a:srgbClr val="21529D"/>
                </a:solidFill>
              </a:rPr>
              <a:t>auf Burg </a:t>
            </a:r>
            <a:r>
              <a:rPr lang="de-DE" altLang="de-DE" sz="1600" b="0" u="sng" dirty="0">
                <a:solidFill>
                  <a:srgbClr val="21529D"/>
                </a:solidFill>
              </a:rPr>
              <a:t>Schwarzenstein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363905" y="3789040"/>
            <a:ext cx="4464496" cy="757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81" tIns="45690" rIns="91381" bIns="45690" numCol="1" anchor="t" anchorCtr="0" compatLnSpc="1">
            <a:prstTxWarp prst="textNoShape">
              <a:avLst/>
            </a:prstTxWarp>
            <a:sp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800" b="1" kern="1200">
                <a:solidFill>
                  <a:srgbClr val="993300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de-DE" altLang="de-DE" sz="2400" dirty="0">
                <a:solidFill>
                  <a:srgbClr val="969696"/>
                </a:solidFill>
              </a:rPr>
              <a:t>Dr. Anselm Görres</a:t>
            </a:r>
          </a:p>
          <a:p>
            <a:pPr>
              <a:lnSpc>
                <a:spcPct val="80000"/>
              </a:lnSpc>
            </a:pPr>
            <a:r>
              <a:rPr lang="de-DE" altLang="de-DE" sz="2400" dirty="0" smtClean="0">
                <a:solidFill>
                  <a:srgbClr val="969696"/>
                </a:solidFill>
              </a:rPr>
              <a:t>AIMP-Ehrenvorsitzender</a:t>
            </a:r>
            <a:endParaRPr lang="de-DE" altLang="de-DE" sz="2400" dirty="0">
              <a:solidFill>
                <a:srgbClr val="969696"/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395536" y="6165304"/>
            <a:ext cx="3600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000" dirty="0" smtClean="0"/>
              <a:t>Bildquelle: Hays Broschüre. Stand 21. April 2016 </a:t>
            </a:r>
            <a:endParaRPr lang="de-DE" sz="1000" dirty="0"/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49" t="12432" r="4714"/>
          <a:stretch/>
        </p:blipFill>
        <p:spPr>
          <a:xfrm>
            <a:off x="443722" y="908720"/>
            <a:ext cx="3624222" cy="4267749"/>
          </a:xfrm>
          <a:prstGeom prst="rect">
            <a:avLst/>
          </a:prstGeom>
        </p:spPr>
      </p:pic>
      <p:cxnSp>
        <p:nvCxnSpPr>
          <p:cNvPr id="7" name="Gewinkelte Verbindung 6"/>
          <p:cNvCxnSpPr/>
          <p:nvPr/>
        </p:nvCxnSpPr>
        <p:spPr>
          <a:xfrm flipV="1">
            <a:off x="683568" y="2492896"/>
            <a:ext cx="3240360" cy="1440160"/>
          </a:xfrm>
          <a:prstGeom prst="bentConnector3">
            <a:avLst/>
          </a:prstGeom>
          <a:ln w="314325">
            <a:solidFill>
              <a:srgbClr val="21529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075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1763688" y="576454"/>
            <a:ext cx="5544616" cy="534505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de-DE" sz="2400" b="1" dirty="0" smtClean="0">
                <a:solidFill>
                  <a:schemeClr val="bg1"/>
                </a:solidFill>
              </a:rPr>
              <a:t>KURZER ZWISCHENSTAND: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UNSER</a:t>
            </a:r>
            <a: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PROBLEM IST NICHT </a:t>
            </a:r>
            <a:b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</a:br>
            <a: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DER NEUE GESETZESTEXT. DIE NEUE RECHTSLAGE IST DIE ALTE.</a:t>
            </a:r>
          </a:p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de-DE" sz="2400" dirty="0" smtClean="0">
                <a:solidFill>
                  <a:schemeClr val="bg1"/>
                </a:solidFill>
              </a:rPr>
              <a:t>SONDERN </a:t>
            </a:r>
            <a:r>
              <a:rPr lang="de-DE" sz="2400" dirty="0">
                <a:solidFill>
                  <a:schemeClr val="bg1"/>
                </a:solidFill>
              </a:rPr>
              <a:t>DAS, WAS ÜBEREIFRIGE </a:t>
            </a:r>
            <a:r>
              <a:rPr lang="de-DE" sz="2400" dirty="0" smtClean="0">
                <a:solidFill>
                  <a:schemeClr val="bg1"/>
                </a:solidFill>
              </a:rPr>
              <a:t>SCHON LÄNGER </a:t>
            </a:r>
            <a:r>
              <a:rPr lang="de-DE" sz="2400" dirty="0">
                <a:solidFill>
                  <a:schemeClr val="bg1"/>
                </a:solidFill>
              </a:rPr>
              <a:t>HINEINLESEN.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de-DE" sz="2400" baseline="0" dirty="0" smtClean="0">
                <a:solidFill>
                  <a:schemeClr val="bg1"/>
                </a:solidFill>
              </a:rPr>
              <a:t>SOWIE </a:t>
            </a:r>
            <a:r>
              <a:rPr lang="de-DE" sz="2400" dirty="0" smtClean="0">
                <a:solidFill>
                  <a:schemeClr val="bg1"/>
                </a:solidFill>
              </a:rPr>
              <a:t>DAS, WAS HEUTE</a:t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400" dirty="0" smtClean="0">
                <a:solidFill>
                  <a:schemeClr val="bg1"/>
                </a:solidFill>
              </a:rPr>
              <a:t>NOCH NIRGENDS STEHT: </a:t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400" b="1" dirty="0" smtClean="0">
                <a:solidFill>
                  <a:schemeClr val="bg1"/>
                </a:solidFill>
              </a:rPr>
              <a:t>NÄMLICH EIN POSITIVKATALOG.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de-DE" sz="2400" b="1" dirty="0" smtClean="0">
                <a:solidFill>
                  <a:schemeClr val="bg1"/>
                </a:solidFill>
              </a:rPr>
              <a:t>UNSERE FREIHEIT ALS WISSENS-ARBEITER HÄNGT HEUTE AN DER ARBEITNEHMER-DEFINITION!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BCD29FE8-6162-4604-A673-AE9F9BC6C894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360249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1763688" y="1058638"/>
            <a:ext cx="5544616" cy="438068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de-DE" sz="2800" b="1" dirty="0" smtClean="0">
                <a:solidFill>
                  <a:schemeClr val="bg1"/>
                </a:solidFill>
              </a:rPr>
              <a:t>ES GIBT ALSO WEITERHIN VIELE GUTE GRÜNDE SICH AKTIV IN DER BRANCHE ZU ENGAGIEREN.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de-DE" sz="2800" b="1" dirty="0" smtClean="0">
                <a:solidFill>
                  <a:schemeClr val="bg1"/>
                </a:solidFill>
              </a:rPr>
              <a:t>WENN SIE INTERIM PROFESSIONAL SIND: </a:t>
            </a:r>
            <a:br>
              <a:rPr lang="de-DE" sz="2800" b="1" dirty="0" smtClean="0">
                <a:solidFill>
                  <a:schemeClr val="bg1"/>
                </a:solidFill>
              </a:rPr>
            </a:br>
            <a:r>
              <a:rPr lang="de-DE" sz="2800" b="1" dirty="0" smtClean="0">
                <a:solidFill>
                  <a:schemeClr val="bg1"/>
                </a:solidFill>
              </a:rPr>
              <a:t>BITTE DDIM BEITRETEN!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de-DE" sz="2800" b="1" dirty="0" smtClean="0">
                <a:solidFill>
                  <a:schemeClr val="bg1"/>
                </a:solidFill>
              </a:rPr>
              <a:t>WENN SIE INTERIM PROVIDER SIND, BITTE AIMP BEITRETEN!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BCD29FE8-6162-4604-A673-AE9F9BC6C894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84872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1763688" y="1048378"/>
            <a:ext cx="5544616" cy="440120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de-DE" sz="2400" b="1" dirty="0" smtClean="0">
                <a:solidFill>
                  <a:schemeClr val="bg1"/>
                </a:solidFill>
              </a:rPr>
              <a:t>ZUSATZFRAGE AG: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de-DE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HABEN</a:t>
            </a:r>
            <a: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  <a:t> WIR ETWA DEN FALSCHEN GEGNER AUFS KORN GENOMMEN?</a:t>
            </a:r>
            <a:br>
              <a:rPr kumimoji="0" lang="de-DE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</a:rPr>
            </a:br>
            <a:r>
              <a:rPr lang="de-DE" sz="2400" dirty="0" smtClean="0">
                <a:solidFill>
                  <a:schemeClr val="bg1"/>
                </a:solidFill>
              </a:rPr>
              <a:t>WAR ES KLUG, ALLES </a:t>
            </a:r>
            <a:br>
              <a:rPr lang="de-DE" sz="2400" dirty="0" smtClean="0">
                <a:solidFill>
                  <a:schemeClr val="bg1"/>
                </a:solidFill>
              </a:rPr>
            </a:br>
            <a:r>
              <a:rPr lang="de-DE" sz="2400" dirty="0" smtClean="0">
                <a:solidFill>
                  <a:schemeClr val="bg1"/>
                </a:solidFill>
              </a:rPr>
              <a:t>FRAU NAHLES ZUZUSCHIEBEN?</a:t>
            </a:r>
            <a:endParaRPr lang="de-DE" sz="2400" dirty="0">
              <a:solidFill>
                <a:schemeClr val="bg1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de-DE" sz="2400" dirty="0" smtClean="0">
                <a:solidFill>
                  <a:schemeClr val="bg1"/>
                </a:solidFill>
              </a:rPr>
              <a:t>EIN PROBLEM SIND ÜBEREIFRIGE GROSS-FIRMEN UND -KANZLEIEN.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de-DE" sz="2400" b="1" dirty="0" smtClean="0">
                <a:solidFill>
                  <a:schemeClr val="bg1"/>
                </a:solidFill>
              </a:rPr>
              <a:t>WEITERE PROBLEME SIND UNSERE KURZE GESCHICHTE UND UNREIFE ALS JUNGE BRANCHE (seit 1979).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BCD29FE8-6162-4604-A673-AE9F9BC6C894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45840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 bitte nicht!</a:t>
            </a:r>
            <a:br>
              <a:rPr lang="de-DE" dirty="0" smtClean="0"/>
            </a:br>
            <a:r>
              <a:rPr lang="de-DE" sz="2600" b="0" dirty="0" smtClean="0"/>
              <a:t>Allzu polemische Kampagnen sind sachlich falsch </a:t>
            </a:r>
            <a:br>
              <a:rPr lang="de-DE" sz="2600" b="0" dirty="0" smtClean="0"/>
            </a:br>
            <a:r>
              <a:rPr lang="de-DE" sz="2600" b="0" dirty="0" smtClean="0"/>
              <a:t>und könnten potentielle Bundesgenossen abstoßen</a:t>
            </a:r>
            <a:endParaRPr lang="de-DE" sz="2600" b="0" dirty="0"/>
          </a:p>
        </p:txBody>
      </p:sp>
      <p:pic>
        <p:nvPicPr>
          <p:cNvPr id="6" name="Grafik 5" descr="cid:image003.png@01D177AB.F2DF2BC0"/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157" y="1772816"/>
            <a:ext cx="6973273" cy="40010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07A7BDA5-F089-4477-8A79-4B6E659DDB99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327218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Großunternehmen und Großkanzleien machen „Kleinen“ das Leben schwer</a:t>
            </a:r>
            <a:endParaRPr lang="de-DE" sz="2600" b="0" dirty="0"/>
          </a:p>
        </p:txBody>
      </p:sp>
      <p:sp>
        <p:nvSpPr>
          <p:cNvPr id="10" name="Textfeld 9"/>
          <p:cNvSpPr txBox="1"/>
          <p:nvPr/>
        </p:nvSpPr>
        <p:spPr>
          <a:xfrm>
            <a:off x="611560" y="3645024"/>
            <a:ext cx="7776864" cy="1979003"/>
          </a:xfrm>
          <a:prstGeom prst="rect">
            <a:avLst/>
          </a:prstGeom>
          <a:solidFill>
            <a:schemeClr val="bg1">
              <a:lumMod val="50000"/>
              <a:alpha val="20000"/>
            </a:schemeClr>
          </a:solidFill>
          <a:ln w="19050">
            <a:solidFill>
              <a:srgbClr val="FFFFFF"/>
            </a:solidFill>
          </a:ln>
        </p:spPr>
        <p:txBody>
          <a:bodyPr wrap="square" rtlCol="0">
            <a:spAutoFit/>
          </a:bodyPr>
          <a:lstStyle/>
          <a:p>
            <a:pPr marL="342900" lvl="0" indent="-342900" algn="l">
              <a:lnSpc>
                <a:spcPct val="90000"/>
              </a:lnSpc>
              <a:spcBef>
                <a:spcPts val="300"/>
              </a:spcBef>
              <a:spcAft>
                <a:spcPts val="500"/>
              </a:spcAft>
              <a:buClr>
                <a:srgbClr val="21529D"/>
              </a:buClr>
              <a:buSzPct val="100000"/>
              <a:buFont typeface="Wingdings" panose="05000000000000000000" pitchFamily="2" charset="2"/>
              <a:buChar char="Ø"/>
            </a:pPr>
            <a:r>
              <a:rPr lang="de-DE" sz="1900" dirty="0">
                <a:solidFill>
                  <a:srgbClr val="21529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Man kann das nicht alles mit übertriebener Ängstlichkeit erklären.</a:t>
            </a:r>
          </a:p>
          <a:p>
            <a:pPr marL="342900" lvl="0" indent="-342900" algn="l">
              <a:lnSpc>
                <a:spcPct val="90000"/>
              </a:lnSpc>
              <a:spcBef>
                <a:spcPts val="300"/>
              </a:spcBef>
              <a:spcAft>
                <a:spcPts val="500"/>
              </a:spcAft>
              <a:buClr>
                <a:srgbClr val="21529D"/>
              </a:buClr>
              <a:buSzPct val="100000"/>
              <a:buFont typeface="Wingdings" panose="05000000000000000000" pitchFamily="2" charset="2"/>
              <a:buChar char="Ø"/>
            </a:pPr>
            <a:r>
              <a:rPr lang="de-DE" sz="1900" dirty="0">
                <a:solidFill>
                  <a:srgbClr val="21529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Wir hoffen bisher darauf, dass wir </a:t>
            </a:r>
            <a:r>
              <a:rPr lang="de-DE" sz="1900" dirty="0" smtClean="0">
                <a:solidFill>
                  <a:srgbClr val="21529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unter keine Arbeitnehmer­definition </a:t>
            </a:r>
            <a:r>
              <a:rPr lang="de-DE" sz="1900" dirty="0">
                <a:solidFill>
                  <a:srgbClr val="21529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fallen, </a:t>
            </a:r>
            <a:r>
              <a:rPr lang="de-DE" sz="1900" dirty="0" smtClean="0">
                <a:solidFill>
                  <a:srgbClr val="21529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etwa die des §611a</a:t>
            </a:r>
            <a:r>
              <a:rPr lang="de-DE" sz="1900" dirty="0">
                <a:solidFill>
                  <a:srgbClr val="21529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de-DE" sz="1900" dirty="0" smtClean="0">
              <a:solidFill>
                <a:srgbClr val="21529D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l">
              <a:lnSpc>
                <a:spcPct val="90000"/>
              </a:lnSpc>
              <a:spcBef>
                <a:spcPts val="300"/>
              </a:spcBef>
              <a:spcAft>
                <a:spcPts val="500"/>
              </a:spcAft>
              <a:buClr>
                <a:srgbClr val="21529D"/>
              </a:buClr>
              <a:buSzPct val="100000"/>
              <a:buFont typeface="Wingdings" panose="05000000000000000000" pitchFamily="2" charset="2"/>
              <a:buChar char="Ø"/>
            </a:pPr>
            <a:r>
              <a:rPr lang="de-DE" sz="1900" dirty="0" smtClean="0">
                <a:solidFill>
                  <a:srgbClr val="21529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Aber </a:t>
            </a:r>
            <a:r>
              <a:rPr lang="de-DE" sz="1900" dirty="0">
                <a:solidFill>
                  <a:srgbClr val="21529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aus </a:t>
            </a:r>
            <a:r>
              <a:rPr lang="de-DE" sz="1900" dirty="0" smtClean="0">
                <a:solidFill>
                  <a:srgbClr val="21529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Freelancer-Sicht </a:t>
            </a:r>
            <a:r>
              <a:rPr lang="de-DE" sz="1900" dirty="0">
                <a:solidFill>
                  <a:srgbClr val="21529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ist auch der </a:t>
            </a:r>
            <a:r>
              <a:rPr lang="de-DE" sz="1900" dirty="0" smtClean="0">
                <a:solidFill>
                  <a:srgbClr val="21529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§611a </a:t>
            </a:r>
            <a:r>
              <a:rPr lang="de-DE" sz="1900" dirty="0">
                <a:solidFill>
                  <a:srgbClr val="21529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nur eine Negativliste.</a:t>
            </a:r>
          </a:p>
          <a:p>
            <a:pPr marL="342900" lvl="0" indent="-342900" algn="l">
              <a:lnSpc>
                <a:spcPct val="90000"/>
              </a:lnSpc>
              <a:spcBef>
                <a:spcPts val="300"/>
              </a:spcBef>
              <a:spcAft>
                <a:spcPts val="500"/>
              </a:spcAft>
              <a:buClr>
                <a:srgbClr val="21529D"/>
              </a:buClr>
              <a:buSzPct val="100000"/>
              <a:buFont typeface="Wingdings" panose="05000000000000000000" pitchFamily="2" charset="2"/>
              <a:buChar char="Ø"/>
            </a:pPr>
            <a:r>
              <a:rPr lang="de-DE" sz="1900" dirty="0">
                <a:solidFill>
                  <a:srgbClr val="21529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Wir wäre es, wenn wir endlich einmal eine Positivliste hätten, speziell für uns „eingebettete Wissensarbeiter“?</a:t>
            </a: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241245"/>
              </p:ext>
            </p:extLst>
          </p:nvPr>
        </p:nvGraphicFramePr>
        <p:xfrm>
          <a:off x="611560" y="1700808"/>
          <a:ext cx="7776864" cy="1828800"/>
        </p:xfrm>
        <a:graphic>
          <a:graphicData uri="http://schemas.openxmlformats.org/drawingml/2006/table">
            <a:tbl>
              <a:tblPr firstRow="1" bandRow="1">
                <a:noFill/>
                <a:tableStyleId>{306799F8-075E-4A3A-A7F6-7FBC6576F1A4}</a:tableStyleId>
              </a:tblPr>
              <a:tblGrid>
                <a:gridCol w="1484674"/>
                <a:gridCol w="6292190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1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900" b="0" dirty="0" smtClean="0">
                          <a:solidFill>
                            <a:schemeClr val="tx1"/>
                          </a:solidFill>
                        </a:rPr>
                        <a:t>Insbesondere größere Firmen gehen seit 2, 3 Jahren systematisch gegen Interimer und Freelancer vor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900" b="0" dirty="0" smtClean="0">
                          <a:solidFill>
                            <a:schemeClr val="tx1"/>
                          </a:solidFill>
                        </a:rPr>
                        <a:t>Insbesondere größere Wirtschaftskanzleien oder Prüfgesellschaften helfen dabei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900" b="0" dirty="0" smtClean="0">
                          <a:solidFill>
                            <a:schemeClr val="tx1"/>
                          </a:solidFill>
                        </a:rPr>
                        <a:t>Viele Branchenakteure sind verunsichert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de-DE" sz="1900" b="0" dirty="0" smtClean="0">
                          <a:solidFill>
                            <a:schemeClr val="tx1"/>
                          </a:solidFill>
                        </a:rPr>
                        <a:t>Zum</a:t>
                      </a:r>
                      <a:r>
                        <a:rPr lang="de-DE" sz="1900" b="0" baseline="0" dirty="0" smtClean="0">
                          <a:solidFill>
                            <a:schemeClr val="tx1"/>
                          </a:solidFill>
                        </a:rPr>
                        <a:t> Teil Schmuddel-Vermittler involviert</a:t>
                      </a:r>
                      <a:endParaRPr lang="de-DE" sz="1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10196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657" y="1832832"/>
            <a:ext cx="1308136" cy="1308136"/>
          </a:xfrm>
          <a:prstGeom prst="rect">
            <a:avLst/>
          </a:prstGeom>
          <a:effectLst/>
        </p:spPr>
      </p:pic>
      <p:sp>
        <p:nvSpPr>
          <p:cNvPr id="7" name="Textfeld 6"/>
          <p:cNvSpPr txBox="1"/>
          <p:nvPr/>
        </p:nvSpPr>
        <p:spPr>
          <a:xfrm>
            <a:off x="7617489" y="6165304"/>
            <a:ext cx="15121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Bildquelle: pixabay.com</a:t>
            </a:r>
            <a:endParaRPr lang="de-DE" sz="1000" dirty="0"/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7135CA39-98BA-4BD3-BCC3-3348690E981D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306942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Notwendige Fortentwicklungen</a:t>
            </a:r>
            <a:br>
              <a:rPr lang="de-DE" dirty="0" smtClean="0"/>
            </a:br>
            <a:r>
              <a:rPr lang="de-DE" sz="2600" b="0" dirty="0" smtClean="0"/>
              <a:t>Aus Sicht von „Interimern“ und Freelancern</a:t>
            </a:r>
            <a:endParaRPr lang="de-DE" sz="2600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07704" y="1429262"/>
            <a:ext cx="6894278" cy="4579715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1800" b="1" dirty="0" smtClean="0"/>
              <a:t>Gemeinsam sollten wir</a:t>
            </a:r>
          </a:p>
          <a:p>
            <a:pPr>
              <a:buFont typeface="+mj-lt"/>
              <a:buAutoNum type="arabicPeriod"/>
            </a:pPr>
            <a:r>
              <a:rPr lang="de-DE" sz="1800" dirty="0" smtClean="0"/>
              <a:t>dafür </a:t>
            </a:r>
            <a:r>
              <a:rPr lang="de-DE" sz="1800" dirty="0"/>
              <a:t>eintreten, dass unser Berufsbild im deutschen Recht nicht nur </a:t>
            </a:r>
            <a:r>
              <a:rPr lang="de-DE" sz="1800" i="1" dirty="0" smtClean="0"/>
              <a:t>ex negativo</a:t>
            </a:r>
            <a:r>
              <a:rPr lang="de-DE" sz="1800" dirty="0" smtClean="0"/>
              <a:t>, sondern </a:t>
            </a:r>
            <a:r>
              <a:rPr lang="de-DE" sz="1800" dirty="0" smtClean="0">
                <a:solidFill>
                  <a:srgbClr val="21529D"/>
                </a:solidFill>
              </a:rPr>
              <a:t>erstmals positiv </a:t>
            </a:r>
            <a:r>
              <a:rPr lang="de-DE" sz="1800" dirty="0">
                <a:solidFill>
                  <a:srgbClr val="21529D"/>
                </a:solidFill>
              </a:rPr>
              <a:t>definiert </a:t>
            </a:r>
            <a:r>
              <a:rPr lang="de-DE" sz="1800" dirty="0"/>
              <a:t>wird.</a:t>
            </a:r>
          </a:p>
          <a:p>
            <a:pPr>
              <a:buFont typeface="+mj-lt"/>
              <a:buAutoNum type="arabicPeriod"/>
            </a:pPr>
            <a:r>
              <a:rPr lang="de-DE" sz="1800" dirty="0"/>
              <a:t>d</a:t>
            </a:r>
            <a:r>
              <a:rPr lang="de-DE" sz="1800" dirty="0" smtClean="0"/>
              <a:t>afür sorgen, </a:t>
            </a:r>
            <a:r>
              <a:rPr lang="de-DE" sz="1800" dirty="0"/>
              <a:t>dass die </a:t>
            </a:r>
            <a:r>
              <a:rPr lang="de-DE" sz="1800" dirty="0">
                <a:solidFill>
                  <a:srgbClr val="21529D"/>
                </a:solidFill>
              </a:rPr>
              <a:t>Besonderheiten unserer </a:t>
            </a:r>
            <a:r>
              <a:rPr lang="de-DE" sz="1800" dirty="0" smtClean="0">
                <a:solidFill>
                  <a:srgbClr val="21529D"/>
                </a:solidFill>
              </a:rPr>
              <a:t>Berufs-typologie </a:t>
            </a:r>
            <a:r>
              <a:rPr lang="de-DE" sz="1800" dirty="0" smtClean="0"/>
              <a:t>allgemeiner bekannt werden, </a:t>
            </a:r>
            <a:r>
              <a:rPr lang="de-DE" sz="1800" dirty="0"/>
              <a:t>und </a:t>
            </a:r>
            <a:r>
              <a:rPr lang="de-DE" sz="1800" dirty="0" smtClean="0"/>
              <a:t>dafür </a:t>
            </a:r>
            <a:r>
              <a:rPr lang="de-DE" sz="1800" dirty="0" smtClean="0">
                <a:solidFill>
                  <a:srgbClr val="21529D"/>
                </a:solidFill>
              </a:rPr>
              <a:t>mehr eigenes </a:t>
            </a:r>
            <a:r>
              <a:rPr lang="de-DE" sz="1800" dirty="0">
                <a:solidFill>
                  <a:srgbClr val="21529D"/>
                </a:solidFill>
              </a:rPr>
              <a:t>Geschichtsbewusstsein entwickeln</a:t>
            </a:r>
            <a:r>
              <a:rPr lang="de-DE" sz="1800" dirty="0"/>
              <a:t>.</a:t>
            </a:r>
          </a:p>
          <a:p>
            <a:pPr>
              <a:buFont typeface="+mj-lt"/>
              <a:buAutoNum type="arabicPeriod"/>
            </a:pPr>
            <a:r>
              <a:rPr lang="de-DE" sz="1800" dirty="0" smtClean="0"/>
              <a:t>dabei klarmachen, dass die enge Einbettung zugleich unser Mantra, aber auch unser Dilemma ausmacht: </a:t>
            </a:r>
            <a:r>
              <a:rPr lang="de-DE" sz="1800" dirty="0" smtClean="0">
                <a:solidFill>
                  <a:srgbClr val="21529D"/>
                </a:solidFill>
              </a:rPr>
              <a:t>Genau sie erweckt den </a:t>
            </a:r>
            <a:r>
              <a:rPr lang="de-DE" sz="1800" b="1" dirty="0" smtClean="0">
                <a:solidFill>
                  <a:srgbClr val="21529D"/>
                </a:solidFill>
              </a:rPr>
              <a:t>falschen</a:t>
            </a:r>
            <a:r>
              <a:rPr lang="de-DE" sz="1800" dirty="0" smtClean="0">
                <a:solidFill>
                  <a:srgbClr val="21529D"/>
                </a:solidFill>
              </a:rPr>
              <a:t> </a:t>
            </a:r>
            <a:r>
              <a:rPr lang="de-DE" sz="1800" b="1" dirty="0" smtClean="0">
                <a:solidFill>
                  <a:srgbClr val="21529D"/>
                </a:solidFill>
              </a:rPr>
              <a:t>Schein der Scheinselbständigkeit</a:t>
            </a:r>
            <a:r>
              <a:rPr lang="de-DE" sz="1800" dirty="0" smtClean="0">
                <a:solidFill>
                  <a:srgbClr val="21529D"/>
                </a:solidFill>
              </a:rPr>
              <a:t>!</a:t>
            </a:r>
          </a:p>
          <a:p>
            <a:pPr>
              <a:buFont typeface="+mj-lt"/>
              <a:buAutoNum type="arabicPeriod"/>
            </a:pPr>
            <a:r>
              <a:rPr lang="de-DE" sz="1800" dirty="0"/>
              <a:t>u</a:t>
            </a:r>
            <a:r>
              <a:rPr lang="de-DE" sz="1800" dirty="0" smtClean="0"/>
              <a:t>nsere Lobbyarbeit </a:t>
            </a:r>
            <a:r>
              <a:rPr lang="de-DE" sz="1800" dirty="0"/>
              <a:t>deutlich verstärken. Dazu </a:t>
            </a:r>
            <a:r>
              <a:rPr lang="de-DE" sz="1800" dirty="0">
                <a:solidFill>
                  <a:srgbClr val="21529D"/>
                </a:solidFill>
              </a:rPr>
              <a:t>gehören </a:t>
            </a:r>
            <a:r>
              <a:rPr lang="de-DE" sz="1800" dirty="0" err="1" smtClean="0">
                <a:solidFill>
                  <a:srgbClr val="21529D"/>
                </a:solidFill>
              </a:rPr>
              <a:t>Bünd</a:t>
            </a:r>
            <a:r>
              <a:rPr lang="de-DE" sz="1800" dirty="0" smtClean="0">
                <a:solidFill>
                  <a:srgbClr val="21529D"/>
                </a:solidFill>
              </a:rPr>
              <a:t>-nisse </a:t>
            </a:r>
            <a:r>
              <a:rPr lang="de-DE" sz="1800" dirty="0">
                <a:solidFill>
                  <a:srgbClr val="21529D"/>
                </a:solidFill>
              </a:rPr>
              <a:t>über die </a:t>
            </a:r>
            <a:r>
              <a:rPr lang="de-DE" sz="1800" dirty="0" smtClean="0">
                <a:solidFill>
                  <a:srgbClr val="21529D"/>
                </a:solidFill>
              </a:rPr>
              <a:t>Grenzen </a:t>
            </a:r>
            <a:r>
              <a:rPr lang="de-DE" sz="1800" dirty="0">
                <a:solidFill>
                  <a:srgbClr val="21529D"/>
                </a:solidFill>
              </a:rPr>
              <a:t>unserer </a:t>
            </a:r>
            <a:r>
              <a:rPr lang="de-DE" sz="1800" dirty="0" smtClean="0">
                <a:solidFill>
                  <a:srgbClr val="21529D"/>
                </a:solidFill>
              </a:rPr>
              <a:t>kleinen </a:t>
            </a:r>
            <a:r>
              <a:rPr lang="de-DE" sz="1800" dirty="0">
                <a:solidFill>
                  <a:srgbClr val="21529D"/>
                </a:solidFill>
              </a:rPr>
              <a:t>Interim-Welt hinaus</a:t>
            </a:r>
            <a:r>
              <a:rPr lang="de-DE" sz="1800" dirty="0"/>
              <a:t>.</a:t>
            </a:r>
          </a:p>
          <a:p>
            <a:pPr>
              <a:buFont typeface="+mj-lt"/>
              <a:buAutoNum type="arabicPeriod"/>
            </a:pPr>
            <a:r>
              <a:rPr lang="de-DE" sz="1800" dirty="0"/>
              <a:t>u</a:t>
            </a:r>
            <a:r>
              <a:rPr lang="de-DE" sz="1800" dirty="0" smtClean="0"/>
              <a:t>ns zugleich bewusst sein: </a:t>
            </a:r>
            <a:r>
              <a:rPr lang="de-DE" sz="1800" dirty="0" smtClean="0">
                <a:solidFill>
                  <a:srgbClr val="21529D"/>
                </a:solidFill>
              </a:rPr>
              <a:t>Auch stolze </a:t>
            </a:r>
            <a:r>
              <a:rPr lang="de-DE" sz="1800" dirty="0">
                <a:solidFill>
                  <a:srgbClr val="21529D"/>
                </a:solidFill>
              </a:rPr>
              <a:t>Samurais brauchen </a:t>
            </a:r>
            <a:r>
              <a:rPr lang="de-DE" sz="1800" dirty="0" smtClean="0">
                <a:solidFill>
                  <a:srgbClr val="21529D"/>
                </a:solidFill>
              </a:rPr>
              <a:t>den </a:t>
            </a:r>
            <a:r>
              <a:rPr lang="de-DE" sz="1800" dirty="0">
                <a:solidFill>
                  <a:srgbClr val="21529D"/>
                </a:solidFill>
              </a:rPr>
              <a:t>Sozialstaat </a:t>
            </a:r>
            <a:r>
              <a:rPr lang="de-DE" sz="1800" dirty="0" smtClean="0"/>
              <a:t>(nicht aber neoliberale Freiheitslieder!)</a:t>
            </a:r>
            <a:endParaRPr lang="de-DE" sz="1800" dirty="0"/>
          </a:p>
          <a:p>
            <a:pPr>
              <a:buFont typeface="+mj-lt"/>
              <a:buAutoNum type="arabicPeriod"/>
            </a:pPr>
            <a:r>
              <a:rPr lang="de-DE" sz="1800" dirty="0" smtClean="0"/>
              <a:t>Im Lande viel </a:t>
            </a:r>
            <a:r>
              <a:rPr lang="de-DE" sz="1800" dirty="0"/>
              <a:t>deutlicher </a:t>
            </a:r>
            <a:r>
              <a:rPr lang="de-DE" sz="1800" dirty="0" smtClean="0"/>
              <a:t>machen: </a:t>
            </a:r>
            <a:r>
              <a:rPr lang="de-DE" sz="1800" dirty="0" smtClean="0">
                <a:solidFill>
                  <a:srgbClr val="21529D"/>
                </a:solidFill>
              </a:rPr>
              <a:t>Gerade soziale Marktwirt-</a:t>
            </a:r>
            <a:r>
              <a:rPr lang="de-DE" sz="1800" dirty="0" err="1" smtClean="0">
                <a:solidFill>
                  <a:srgbClr val="21529D"/>
                </a:solidFill>
              </a:rPr>
              <a:t>schaft</a:t>
            </a:r>
            <a:r>
              <a:rPr lang="de-DE" sz="1800" dirty="0" smtClean="0">
                <a:solidFill>
                  <a:srgbClr val="21529D"/>
                </a:solidFill>
              </a:rPr>
              <a:t> braucht </a:t>
            </a:r>
            <a:r>
              <a:rPr lang="de-DE" sz="1800" b="1" dirty="0" smtClean="0">
                <a:solidFill>
                  <a:srgbClr val="21529D"/>
                </a:solidFill>
              </a:rPr>
              <a:t>innovative </a:t>
            </a:r>
            <a:r>
              <a:rPr lang="de-DE" sz="1800" b="1" dirty="0">
                <a:solidFill>
                  <a:srgbClr val="21529D"/>
                </a:solidFill>
              </a:rPr>
              <a:t>und agile </a:t>
            </a:r>
            <a:r>
              <a:rPr lang="de-DE" sz="1800" b="1" dirty="0" smtClean="0">
                <a:solidFill>
                  <a:srgbClr val="21529D"/>
                </a:solidFill>
              </a:rPr>
              <a:t>Wissensarbeiter</a:t>
            </a:r>
            <a:r>
              <a:rPr lang="de-DE" sz="1800" dirty="0" smtClean="0">
                <a:solidFill>
                  <a:srgbClr val="21529D"/>
                </a:solidFill>
              </a:rPr>
              <a:t>!</a:t>
            </a:r>
            <a:endParaRPr lang="de-DE" sz="1800" dirty="0">
              <a:solidFill>
                <a:srgbClr val="21529D"/>
              </a:solidFill>
            </a:endParaRP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675387"/>
            <a:ext cx="1817565" cy="368344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617489" y="6165304"/>
            <a:ext cx="15121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Bildquelle: pixabay.com</a:t>
            </a:r>
            <a:endParaRPr lang="de-DE" sz="1000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580B2652-C304-4609-98BC-D7F02A2C944C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568793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5000"/>
              </a:lnSpc>
            </a:pPr>
            <a:r>
              <a:rPr lang="de-DE" dirty="0" smtClean="0"/>
              <a:t>Der Schein der Unselbständigkeit</a:t>
            </a:r>
            <a:br>
              <a:rPr lang="de-DE" dirty="0" smtClean="0"/>
            </a:br>
            <a:r>
              <a:rPr lang="de-DE" sz="2600" b="0" dirty="0" smtClean="0"/>
              <a:t>Positivliste für moderne freiberufliche Wissensarbeiter</a:t>
            </a:r>
            <a:endParaRPr lang="de-DE" sz="2600" b="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752665"/>
              </p:ext>
            </p:extLst>
          </p:nvPr>
        </p:nvGraphicFramePr>
        <p:xfrm>
          <a:off x="457200" y="1314792"/>
          <a:ext cx="8231188" cy="4922520"/>
        </p:xfrm>
        <a:graphic>
          <a:graphicData uri="http://schemas.openxmlformats.org/drawingml/2006/table">
            <a:tbl>
              <a:tblPr firstRow="1" bandRow="1">
                <a:noFill/>
                <a:tableStyleId>{306799F8-075E-4A3A-A7F6-7FBC6576F1A4}</a:tableStyleId>
              </a:tblPr>
              <a:tblGrid>
                <a:gridCol w="2674640"/>
                <a:gridCol w="5556548"/>
              </a:tblGrid>
              <a:tr h="297240"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21529D"/>
                          </a:solidFill>
                        </a:rPr>
                        <a:t>Eingebundener Wissensarbeiter</a:t>
                      </a:r>
                      <a:endParaRPr lang="de-DE" sz="1800" dirty="0">
                        <a:solidFill>
                          <a:srgbClr val="21529D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1800" dirty="0" smtClean="0">
                          <a:solidFill>
                            <a:srgbClr val="21529D"/>
                          </a:solidFill>
                        </a:rPr>
                        <a:t>Freiberuflicher Wissensarbeiter ist, wer …</a:t>
                      </a:r>
                      <a:endParaRPr lang="de-DE" sz="1800" dirty="0">
                        <a:solidFill>
                          <a:srgbClr val="21529D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Weder eigene Werkstatt noch eigenes Werkzeug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Alles Wissen im Kopf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Einbringen externen Wissens aus anderen Branchen, Funktionen, Firmengrößen und Firmenkulturen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Tür an Tür und Tisch an Tisch mit Managern und Teams des Kunden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Aber in professioneller Unabhän­gigkeit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Aufträge selbständig akquiriert und ver­handelt (inkl. eigene</a:t>
                      </a:r>
                      <a:r>
                        <a:rPr lang="de-DE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Website etc.)</a:t>
                      </a:r>
                      <a:endParaRPr lang="de-DE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spcBef>
                          <a:spcPts val="3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 Wohltaten des Angestellten­lebens verzichtet (Urlaub, Krankheit und Fortbildung bezahlt, lange Kündigungs­fristen)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über längere Zeit hin regelmäßig </a:t>
                      </a:r>
                      <a:b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andere Auf­traggeber hat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eine eigene Alterssicherung nachweisen kann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Kompetenzen einbringt, </a:t>
                      </a:r>
                      <a:b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nicht nur mehr Kapazität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oberhalb</a:t>
                      </a:r>
                      <a:r>
                        <a:rPr lang="de-DE" sz="170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der DRV-Pflichtgrenze verdient?</a:t>
                      </a:r>
                      <a:endParaRPr lang="de-DE" sz="17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spcBef>
                          <a:spcPts val="3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gegenüber Festanstellungsangeboten</a:t>
                      </a:r>
                      <a:b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meist immun ist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sich für Beruf und Branche engagiert</a:t>
                      </a:r>
                    </a:p>
                    <a:p>
                      <a:pPr marL="285750" indent="-285750">
                        <a:spcBef>
                          <a:spcPts val="3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de-DE" sz="17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... (nach Prof. Thüsing und anderen)</a:t>
                      </a:r>
                      <a:endParaRPr lang="de-DE" sz="1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6BAE46AA-0ADA-4646-858D-9FD604D27DCB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6779600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moderne Arbeitswelt</a:t>
            </a:r>
            <a:br>
              <a:rPr lang="de-DE" dirty="0" smtClean="0"/>
            </a:br>
            <a:r>
              <a:rPr lang="de-DE" sz="2600" b="0" dirty="0" smtClean="0"/>
              <a:t>Grenzen zwischen Intern und Extern verschwinden</a:t>
            </a:r>
            <a:endParaRPr lang="de-DE" sz="2600" b="0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515632"/>
              </p:ext>
            </p:extLst>
          </p:nvPr>
        </p:nvGraphicFramePr>
        <p:xfrm>
          <a:off x="457200" y="1319376"/>
          <a:ext cx="7931224" cy="4053840"/>
        </p:xfrm>
        <a:graphic>
          <a:graphicData uri="http://schemas.openxmlformats.org/drawingml/2006/table">
            <a:tbl>
              <a:tblPr firstRow="1" bandRow="1">
                <a:noFill/>
                <a:tableStyleId>{306799F8-075E-4A3A-A7F6-7FBC6576F1A4}</a:tableStyleId>
              </a:tblPr>
              <a:tblGrid>
                <a:gridCol w="3617072"/>
                <a:gridCol w="4314152"/>
              </a:tblGrid>
              <a:tr h="337842"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21529D"/>
                          </a:solidFill>
                        </a:rPr>
                        <a:t>Alte Welt</a:t>
                      </a:r>
                      <a:endParaRPr lang="de-DE" sz="2000" dirty="0">
                        <a:solidFill>
                          <a:srgbClr val="21529D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>
                          <a:solidFill>
                            <a:srgbClr val="21529D"/>
                          </a:solidFill>
                        </a:rPr>
                        <a:t>Neue Welt</a:t>
                      </a:r>
                      <a:endParaRPr lang="de-DE" sz="2000" dirty="0">
                        <a:solidFill>
                          <a:srgbClr val="21529D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311854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Fester Arbeitsplatz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300"/>
                        </a:spcBef>
                        <a:buFont typeface="Wingdings" panose="05000000000000000000" pitchFamily="2" charset="2"/>
                        <a:buChar char="Ø"/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Hohe</a:t>
                      </a: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</a:rPr>
                        <a:t> Mobilität bis hin zu Home Office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6151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Feste Arbeitszeit </a:t>
                      </a:r>
                      <a:br>
                        <a:rPr lang="de-DE" sz="18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(und</a:t>
                      </a: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</a:rPr>
                        <a:t> Stempeluhr)</a:t>
                      </a:r>
                      <a:endParaRPr lang="de-DE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Selbsterfassung/</a:t>
                      </a: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</a:rPr>
                        <a:t> Vertrauenskultur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574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Fester Vorgesetzter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Mehrere Chefs (Linien-</a:t>
                      </a:r>
                      <a:r>
                        <a:rPr lang="de-DE" sz="1800" baseline="0" dirty="0" smtClean="0">
                          <a:solidFill>
                            <a:schemeClr val="tx1"/>
                          </a:solidFill>
                        </a:rPr>
                        <a:t> und Projekt-vorgesetzte)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85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Enge Weisungsbindung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Selbständiges Arbeiten nach Zielen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85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Feste Urlaubsregelung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Sabbaticals für alle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7963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Alte Selbständige erstellen ihr Werk in der eigenen Werkstatt („Modell Schneidermeister“)</a:t>
                      </a:r>
                      <a:endParaRPr lang="de-DE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Neue Selbständige arbeiten viel öfter eingebettet („Modell Hauslehrer“)</a:t>
                      </a:r>
                      <a:endParaRPr lang="de-DE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185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  <a:endParaRPr lang="de-DE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1800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7" name="Abgerundetes Rechteck 6"/>
          <p:cNvSpPr/>
          <p:nvPr/>
        </p:nvSpPr>
        <p:spPr bwMode="auto">
          <a:xfrm>
            <a:off x="1543286" y="5589240"/>
            <a:ext cx="6059016" cy="541103"/>
          </a:xfrm>
          <a:prstGeom prst="roundRect">
            <a:avLst/>
          </a:prstGeom>
          <a:gradFill flip="none" rotWithShape="1">
            <a:gsLst>
              <a:gs pos="0">
                <a:srgbClr val="993300">
                  <a:tint val="66000"/>
                  <a:satMod val="160000"/>
                </a:srgbClr>
              </a:gs>
              <a:gs pos="50000">
                <a:srgbClr val="993300">
                  <a:tint val="44500"/>
                  <a:satMod val="160000"/>
                </a:srgbClr>
              </a:gs>
              <a:gs pos="100000">
                <a:srgbClr val="9933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993300"/>
            </a:solidFill>
          </a:ln>
          <a:effectLst/>
          <a:extLst/>
        </p:spPr>
        <p:txBody>
          <a:bodyPr vert="horz" wrap="square" lIns="54000" tIns="18000" rIns="540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Die Regeln der alten</a:t>
            </a:r>
            <a:r>
              <a:rPr kumimoji="0" lang="de-DE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Welt sind denkbar ungeeignet dafür, die </a:t>
            </a:r>
            <a:br>
              <a:rPr kumimoji="0" lang="de-DE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Grenze zwischen angestellt und unabhängig zu definieren.</a:t>
            </a:r>
            <a:endParaRPr kumimoji="0" lang="de-DE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4B4D59E8-C590-440E-86A0-AF2B51D2193E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956344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Die neuen Selbständigen</a:t>
            </a:r>
            <a:br>
              <a:rPr lang="de-DE" dirty="0" smtClean="0"/>
            </a:br>
            <a:r>
              <a:rPr lang="de-DE" sz="2600" b="0" dirty="0" smtClean="0"/>
              <a:t>Vergleich klassischer Selbständiger und moderner freiberuflicher Wissensarbeiter mit Einbettung</a:t>
            </a:r>
            <a:endParaRPr lang="de-DE" sz="2600" b="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786968"/>
              </p:ext>
            </p:extLst>
          </p:nvPr>
        </p:nvGraphicFramePr>
        <p:xfrm>
          <a:off x="457200" y="1739435"/>
          <a:ext cx="8231188" cy="4090014"/>
        </p:xfrm>
        <a:graphic>
          <a:graphicData uri="http://schemas.openxmlformats.org/drawingml/2006/table">
            <a:tbl>
              <a:tblPr firstRow="1" bandRow="1">
                <a:noFill/>
                <a:tableStyleId>{306799F8-075E-4A3A-A7F6-7FBC6576F1A4}</a:tableStyleId>
              </a:tblPr>
              <a:tblGrid>
                <a:gridCol w="4114800"/>
                <a:gridCol w="4116388"/>
              </a:tblGrid>
              <a:tr h="4840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rgbClr val="21529D"/>
                          </a:solidFill>
                        </a:rPr>
                        <a:t>Klassische Selbständige </a:t>
                      </a:r>
                      <a:br>
                        <a:rPr lang="de-DE" sz="1600" b="1" dirty="0" smtClean="0">
                          <a:solidFill>
                            <a:srgbClr val="21529D"/>
                          </a:solidFill>
                        </a:rPr>
                      </a:br>
                      <a:r>
                        <a:rPr lang="de-DE" sz="1600" b="1" dirty="0" smtClean="0">
                          <a:solidFill>
                            <a:srgbClr val="21529D"/>
                          </a:solidFill>
                        </a:rPr>
                        <a:t>(schon seit der Antike)</a:t>
                      </a:r>
                    </a:p>
                  </a:txBody>
                  <a:tcPr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rgbClr val="21529D"/>
                          </a:solidFill>
                        </a:rPr>
                        <a:t>Freiberufliche Wissensarbeiter mit Firmeneinbettung (etwa seit 1970)</a:t>
                      </a:r>
                    </a:p>
                  </a:txBody>
                  <a:tcPr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1734217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Handwerker (damals auch einzige Güterproduzenten außerhalb </a:t>
                      </a:r>
                      <a:br>
                        <a:rPr lang="de-DE" sz="16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der Land­wirtschaft)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Händler und andere Kaufleute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Historische Wissensarbeiter und freie Berufe (Ärzte, Juristen, Kleriker, Schreiber, Steuereintreiber, Verwalter)</a:t>
                      </a:r>
                      <a:endParaRPr lang="de-DE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Interim Manager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IT-Freelancer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Freiberufliche Buchhalter und Controller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Projekt</a:t>
                      </a:r>
                      <a:r>
                        <a:rPr lang="de-DE" sz="1600" b="0" baseline="0" dirty="0" smtClean="0">
                          <a:solidFill>
                            <a:schemeClr val="tx1"/>
                          </a:solidFill>
                        </a:rPr>
                        <a:t>management-Experten</a:t>
                      </a:r>
                      <a:endParaRPr lang="de-DE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Contractor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……</a:t>
                      </a:r>
                      <a:endParaRPr lang="de-DE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2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rgbClr val="21529D"/>
                          </a:solidFill>
                        </a:rPr>
                        <a:t>Heute alle</a:t>
                      </a:r>
                      <a:r>
                        <a:rPr lang="de-DE" sz="1600" b="1" baseline="0" dirty="0" smtClean="0">
                          <a:solidFill>
                            <a:srgbClr val="21529D"/>
                          </a:solidFill>
                        </a:rPr>
                        <a:t> bestens </a:t>
                      </a:r>
                      <a:r>
                        <a:rPr lang="de-DE" sz="1600" b="1" dirty="0" smtClean="0">
                          <a:solidFill>
                            <a:srgbClr val="21529D"/>
                          </a:solidFill>
                        </a:rPr>
                        <a:t>versorgt mit</a:t>
                      </a:r>
                    </a:p>
                  </a:txBody>
                  <a:tcPr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de-DE" sz="1600" b="1" dirty="0" smtClean="0">
                          <a:solidFill>
                            <a:srgbClr val="21529D"/>
                          </a:solidFill>
                        </a:rPr>
                        <a:t>Wenig Standesbewusstsein </a:t>
                      </a:r>
                      <a:br>
                        <a:rPr lang="de-DE" sz="1600" b="1" dirty="0" smtClean="0">
                          <a:solidFill>
                            <a:srgbClr val="21529D"/>
                          </a:solidFill>
                        </a:rPr>
                      </a:br>
                      <a:r>
                        <a:rPr lang="de-DE" sz="1600" b="1" dirty="0" smtClean="0">
                          <a:solidFill>
                            <a:srgbClr val="21529D"/>
                          </a:solidFill>
                        </a:rPr>
                        <a:t>oder -organisation</a:t>
                      </a:r>
                    </a:p>
                  </a:txBody>
                  <a:tcPr marT="3600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132529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eigenen Kammern (für Handel, Hand­werk, Freie)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berufsständischen Versorgungswerken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geregelten Ausbildungswegen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anderer fürsorglicher Gesetzgebung</a:t>
                      </a:r>
                      <a:endParaRPr lang="de-DE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Keine übergreifende Dachorganisation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keine Versorgungsregeln oder werke (z.B. IT-ler)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viele autodidaktische Berufe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Segen und Fluch: Kaum Regulierung</a:t>
                      </a:r>
                      <a:endParaRPr lang="de-DE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3F13ADE7-38CE-46E7-B434-7BF1D6DEB32D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926349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Wenn wir zurückblicken, hat uns ein weiteres Denken noch nie geschadet</a:t>
            </a:r>
            <a:endParaRPr lang="de-DE" dirty="0"/>
          </a:p>
        </p:txBody>
      </p:sp>
      <p:cxnSp>
        <p:nvCxnSpPr>
          <p:cNvPr id="46" name="Gerader Verbinder 45"/>
          <p:cNvCxnSpPr/>
          <p:nvPr/>
        </p:nvCxnSpPr>
        <p:spPr bwMode="auto">
          <a:xfrm>
            <a:off x="341399" y="5943114"/>
            <a:ext cx="914400" cy="914400"/>
          </a:xfrm>
          <a:prstGeom prst="lin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7" name="Gruppieren 6"/>
          <p:cNvGrpSpPr/>
          <p:nvPr/>
        </p:nvGrpSpPr>
        <p:grpSpPr>
          <a:xfrm>
            <a:off x="323528" y="1340768"/>
            <a:ext cx="8364860" cy="4943713"/>
            <a:chOff x="139902" y="1340768"/>
            <a:chExt cx="7744466" cy="4943713"/>
          </a:xfrm>
        </p:grpSpPr>
        <p:cxnSp>
          <p:nvCxnSpPr>
            <p:cNvPr id="37" name="Gewinkelte Verbindung 36"/>
            <p:cNvCxnSpPr/>
            <p:nvPr/>
          </p:nvCxnSpPr>
          <p:spPr bwMode="auto">
            <a:xfrm flipV="1">
              <a:off x="170688" y="5798179"/>
              <a:ext cx="929472" cy="46294"/>
            </a:xfrm>
            <a:prstGeom prst="bentConnector3">
              <a:avLst>
                <a:gd name="adj1" fmla="val 48975"/>
              </a:avLst>
            </a:prstGeom>
            <a:solidFill>
              <a:schemeClr val="accent1"/>
            </a:solidFill>
            <a:ln w="254000" cap="flat" cmpd="sng" algn="ctr">
              <a:solidFill>
                <a:schemeClr val="accent5">
                  <a:lumMod val="7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" name="Gerader Verbinder 4"/>
            <p:cNvCxnSpPr/>
            <p:nvPr/>
          </p:nvCxnSpPr>
          <p:spPr bwMode="auto">
            <a:xfrm flipV="1">
              <a:off x="457200" y="4149080"/>
              <a:ext cx="7427168" cy="1184066"/>
            </a:xfrm>
            <a:prstGeom prst="line">
              <a:avLst/>
            </a:prstGeom>
            <a:solidFill>
              <a:schemeClr val="accent1"/>
            </a:solidFill>
            <a:ln w="2540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" name="Gewinkelte Verbindung 10"/>
            <p:cNvCxnSpPr>
              <a:stCxn id="18" idx="1"/>
            </p:cNvCxnSpPr>
            <p:nvPr/>
          </p:nvCxnSpPr>
          <p:spPr bwMode="auto">
            <a:xfrm rot="10800000" flipH="1">
              <a:off x="755575" y="4581129"/>
              <a:ext cx="2772275" cy="1149355"/>
            </a:xfrm>
            <a:prstGeom prst="bentConnector3">
              <a:avLst>
                <a:gd name="adj1" fmla="val 48376"/>
              </a:avLst>
            </a:prstGeom>
            <a:solidFill>
              <a:schemeClr val="accent1"/>
            </a:solidFill>
            <a:ln w="2540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4" name="Gewinkelte Verbindung 13"/>
            <p:cNvCxnSpPr/>
            <p:nvPr/>
          </p:nvCxnSpPr>
          <p:spPr bwMode="auto">
            <a:xfrm flipV="1">
              <a:off x="3707904" y="3068960"/>
              <a:ext cx="2016224" cy="1224136"/>
            </a:xfrm>
            <a:prstGeom prst="bentConnector3">
              <a:avLst>
                <a:gd name="adj1" fmla="val 74785"/>
              </a:avLst>
            </a:prstGeom>
            <a:solidFill>
              <a:schemeClr val="accent1"/>
            </a:solidFill>
            <a:ln w="2540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8" name="Textfeld 17"/>
            <p:cNvSpPr txBox="1"/>
            <p:nvPr/>
          </p:nvSpPr>
          <p:spPr>
            <a:xfrm>
              <a:off x="755576" y="5530428"/>
              <a:ext cx="12121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/>
                <a:t>Branche</a:t>
              </a:r>
              <a:endParaRPr lang="de-DE" sz="2000" b="1" dirty="0"/>
            </a:p>
          </p:txBody>
        </p:sp>
        <p:sp>
          <p:nvSpPr>
            <p:cNvPr id="19" name="Textfeld 18"/>
            <p:cNvSpPr txBox="1"/>
            <p:nvPr/>
          </p:nvSpPr>
          <p:spPr>
            <a:xfrm rot="21072116">
              <a:off x="2427777" y="4624310"/>
              <a:ext cx="247856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/>
                <a:t>1000e von Ich-AGs</a:t>
              </a:r>
              <a:endParaRPr lang="de-DE" sz="2000" b="1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423947" y="5930538"/>
              <a:ext cx="7036485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 defTabSz="852488"/>
              <a:r>
                <a:rPr lang="de-DE" dirty="0" smtClean="0"/>
                <a:t>     1979       1990              2004     2004ff 	   2013 		2016ff. </a:t>
              </a:r>
              <a:endParaRPr lang="de-DE" dirty="0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341399" y="1340768"/>
              <a:ext cx="4014578" cy="29700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l">
                <a:buClr>
                  <a:srgbClr val="C00000"/>
                </a:buClr>
                <a:buSzPct val="115000"/>
                <a:buFont typeface="+mj-lt"/>
                <a:buAutoNum type="arabicPeriod"/>
              </a:pPr>
              <a:r>
                <a:rPr lang="de-DE" dirty="0" smtClean="0"/>
                <a:t>Prähistorische Phase</a:t>
              </a:r>
            </a:p>
            <a:p>
              <a:pPr marL="342900" indent="-342900" algn="l">
                <a:buClr>
                  <a:srgbClr val="C00000"/>
                </a:buClr>
                <a:buSzPct val="115000"/>
                <a:buFont typeface="+mj-lt"/>
                <a:buAutoNum type="arabicPeriod"/>
              </a:pPr>
              <a:r>
                <a:rPr lang="de-DE" dirty="0" smtClean="0"/>
                <a:t>1979 Gründung – aber als Beratung</a:t>
              </a:r>
            </a:p>
            <a:p>
              <a:pPr marL="342900" indent="-342900" algn="l">
                <a:buClr>
                  <a:srgbClr val="C00000"/>
                </a:buClr>
                <a:buSzPct val="115000"/>
                <a:buFont typeface="+mj-lt"/>
                <a:buAutoNum type="arabicPeriod"/>
              </a:pPr>
              <a:r>
                <a:rPr lang="de-DE" dirty="0" smtClean="0"/>
                <a:t>1990 Dt. Einheit + Treuhand</a:t>
              </a:r>
              <a:br>
                <a:rPr lang="de-DE" dirty="0" smtClean="0"/>
              </a:br>
              <a:r>
                <a:rPr lang="de-DE" dirty="0" smtClean="0"/>
                <a:t>= mehr Provider</a:t>
              </a:r>
            </a:p>
            <a:p>
              <a:pPr marL="342900" indent="-342900" algn="l">
                <a:buClr>
                  <a:srgbClr val="C00000"/>
                </a:buClr>
                <a:buSzPct val="115000"/>
                <a:buFont typeface="+mj-lt"/>
                <a:buAutoNum type="arabicPeriod"/>
              </a:pPr>
              <a:r>
                <a:rPr lang="de-DE" dirty="0" smtClean="0"/>
                <a:t>Erste Wachstumsphase bis </a:t>
              </a:r>
              <a:br>
                <a:rPr lang="de-DE" dirty="0" smtClean="0"/>
              </a:br>
              <a:r>
                <a:rPr lang="de-DE" dirty="0" smtClean="0"/>
                <a:t>2001ff., New Economy</a:t>
              </a:r>
            </a:p>
            <a:p>
              <a:pPr marL="342900" indent="-342900" algn="l">
                <a:buClr>
                  <a:srgbClr val="C00000"/>
                </a:buClr>
                <a:buSzPct val="115000"/>
                <a:buFont typeface="+mj-lt"/>
                <a:buAutoNum type="arabicPeriod"/>
              </a:pPr>
              <a:r>
                <a:rPr lang="de-DE" dirty="0" smtClean="0"/>
                <a:t>2004 DDIM, BRSi, AIMP</a:t>
              </a:r>
            </a:p>
            <a:p>
              <a:pPr marL="342900" indent="-342900" algn="l">
                <a:buClr>
                  <a:srgbClr val="C00000"/>
                </a:buClr>
                <a:buSzPct val="115000"/>
                <a:buFont typeface="+mj-lt"/>
                <a:buAutoNum type="arabicPeriod"/>
              </a:pPr>
              <a:r>
                <a:rPr lang="de-DE" dirty="0" smtClean="0"/>
                <a:t>Ab 2004: Von Nische/ Elite</a:t>
              </a:r>
              <a:br>
                <a:rPr lang="de-DE" dirty="0" smtClean="0"/>
              </a:br>
              <a:r>
                <a:rPr lang="de-DE" dirty="0" smtClean="0"/>
                <a:t>zum DACH-weiten Markt</a:t>
              </a:r>
            </a:p>
            <a:p>
              <a:pPr marL="342900" indent="-342900" algn="l">
                <a:buClr>
                  <a:srgbClr val="C00000"/>
                </a:buClr>
                <a:buSzPct val="115000"/>
                <a:buFont typeface="+mj-lt"/>
                <a:buAutoNum type="arabicPeriod"/>
              </a:pPr>
              <a:r>
                <a:rPr lang="de-DE" dirty="0" smtClean="0"/>
                <a:t>2013ff von Rivalität </a:t>
              </a:r>
              <a:br>
                <a:rPr lang="de-DE" dirty="0" smtClean="0"/>
              </a:br>
              <a:r>
                <a:rPr lang="de-DE" dirty="0" smtClean="0"/>
                <a:t>zu Kooperation</a:t>
              </a:r>
            </a:p>
          </p:txBody>
        </p:sp>
        <p:cxnSp>
          <p:nvCxnSpPr>
            <p:cNvPr id="36" name="Gewinkelte Verbindung 35"/>
            <p:cNvCxnSpPr/>
            <p:nvPr/>
          </p:nvCxnSpPr>
          <p:spPr bwMode="auto">
            <a:xfrm flipV="1">
              <a:off x="6125968" y="2348880"/>
              <a:ext cx="1387853" cy="579273"/>
            </a:xfrm>
            <a:prstGeom prst="bentConnector3">
              <a:avLst>
                <a:gd name="adj1" fmla="val 35444"/>
              </a:avLst>
            </a:prstGeom>
            <a:solidFill>
              <a:schemeClr val="accent1"/>
            </a:solidFill>
            <a:ln w="254000" cap="flat" cmpd="sng" algn="ctr">
              <a:solidFill>
                <a:schemeClr val="accent5">
                  <a:lumMod val="7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6" name="Ellipse 5"/>
            <p:cNvSpPr/>
            <p:nvPr/>
          </p:nvSpPr>
          <p:spPr bwMode="auto">
            <a:xfrm>
              <a:off x="4531426" y="3666448"/>
              <a:ext cx="342629" cy="367873"/>
            </a:xfrm>
            <a:prstGeom prst="ellipse">
              <a:avLst/>
            </a:prstGeom>
            <a:noFill/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6 </a:t>
              </a:r>
            </a:p>
          </p:txBody>
        </p:sp>
        <p:sp>
          <p:nvSpPr>
            <p:cNvPr id="16" name="Ellipse 15"/>
            <p:cNvSpPr/>
            <p:nvPr/>
          </p:nvSpPr>
          <p:spPr bwMode="auto">
            <a:xfrm>
              <a:off x="5220072" y="2638516"/>
              <a:ext cx="342629" cy="367873"/>
            </a:xfrm>
            <a:prstGeom prst="ellipse">
              <a:avLst/>
            </a:prstGeom>
            <a:noFill/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7 </a:t>
              </a:r>
            </a:p>
          </p:txBody>
        </p:sp>
        <p:sp>
          <p:nvSpPr>
            <p:cNvPr id="17" name="Ellipse 16"/>
            <p:cNvSpPr/>
            <p:nvPr/>
          </p:nvSpPr>
          <p:spPr bwMode="auto">
            <a:xfrm>
              <a:off x="3647759" y="3838907"/>
              <a:ext cx="342627" cy="367873"/>
            </a:xfrm>
            <a:prstGeom prst="ellipse">
              <a:avLst/>
            </a:prstGeom>
            <a:noFill/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5 </a:t>
              </a:r>
            </a:p>
          </p:txBody>
        </p:sp>
        <p:sp>
          <p:nvSpPr>
            <p:cNvPr id="20" name="Ellipse 19"/>
            <p:cNvSpPr/>
            <p:nvPr/>
          </p:nvSpPr>
          <p:spPr bwMode="auto">
            <a:xfrm>
              <a:off x="2567638" y="4167888"/>
              <a:ext cx="342629" cy="367873"/>
            </a:xfrm>
            <a:prstGeom prst="ellipse">
              <a:avLst/>
            </a:prstGeom>
            <a:noFill/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4 </a:t>
              </a:r>
            </a:p>
          </p:txBody>
        </p:sp>
        <p:sp>
          <p:nvSpPr>
            <p:cNvPr id="22" name="Ellipse 21"/>
            <p:cNvSpPr/>
            <p:nvPr/>
          </p:nvSpPr>
          <p:spPr bwMode="auto">
            <a:xfrm>
              <a:off x="1953330" y="5010641"/>
              <a:ext cx="342629" cy="367873"/>
            </a:xfrm>
            <a:prstGeom prst="ellipse">
              <a:avLst/>
            </a:prstGeom>
            <a:noFill/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3 </a:t>
              </a:r>
            </a:p>
          </p:txBody>
        </p:sp>
        <p:sp>
          <p:nvSpPr>
            <p:cNvPr id="23" name="Ellipse 22"/>
            <p:cNvSpPr/>
            <p:nvPr/>
          </p:nvSpPr>
          <p:spPr bwMode="auto">
            <a:xfrm>
              <a:off x="1146943" y="5329632"/>
              <a:ext cx="342629" cy="367873"/>
            </a:xfrm>
            <a:prstGeom prst="ellipse">
              <a:avLst/>
            </a:prstGeom>
            <a:noFill/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2 </a:t>
              </a:r>
            </a:p>
          </p:txBody>
        </p:sp>
        <p:sp>
          <p:nvSpPr>
            <p:cNvPr id="24" name="Ellipse 23"/>
            <p:cNvSpPr/>
            <p:nvPr/>
          </p:nvSpPr>
          <p:spPr bwMode="auto">
            <a:xfrm>
              <a:off x="139902" y="5880633"/>
              <a:ext cx="342629" cy="367873"/>
            </a:xfrm>
            <a:prstGeom prst="ellipse">
              <a:avLst/>
            </a:prstGeom>
            <a:noFill/>
            <a:ln w="317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0" tIns="0" rIns="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 1 </a:t>
              </a:r>
            </a:p>
          </p:txBody>
        </p:sp>
      </p:grpSp>
      <p:sp>
        <p:nvSpPr>
          <p:cNvPr id="9" name="Textfeld 8"/>
          <p:cNvSpPr txBox="1"/>
          <p:nvPr/>
        </p:nvSpPr>
        <p:spPr bwMode="auto">
          <a:xfrm>
            <a:off x="7455148" y="2564904"/>
            <a:ext cx="1005284" cy="1685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381" tIns="45690" rIns="91381" bIns="4569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de-DE" sz="11500" dirty="0" smtClean="0">
                <a:solidFill>
                  <a:srgbClr val="969696"/>
                </a:solidFill>
              </a:rPr>
              <a:t>?</a:t>
            </a:r>
            <a:endParaRPr lang="de-DE" sz="11500" dirty="0">
              <a:solidFill>
                <a:srgbClr val="969696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4453456" y="4098844"/>
            <a:ext cx="977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800" b="1" dirty="0" smtClean="0"/>
              <a:t>Wir-AG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419140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 dirty="0" smtClean="0"/>
              <a:t>Rechtsthema erscheint nun weniger dramatisch.</a:t>
            </a:r>
            <a:br>
              <a:rPr lang="de-DE" sz="2800" dirty="0" smtClean="0"/>
            </a:br>
            <a:r>
              <a:rPr lang="de-DE" sz="2800" b="0" dirty="0" smtClean="0"/>
              <a:t>Aber volle Berufsfreiheit sieht anders aus!</a:t>
            </a:r>
            <a:endParaRPr lang="de-DE" sz="2800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9440" y="1268760"/>
            <a:ext cx="8052999" cy="2132892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de-DE" sz="1700" b="1" dirty="0" smtClean="0">
                <a:solidFill>
                  <a:srgbClr val="21529D"/>
                </a:solidFill>
              </a:rPr>
              <a:t>Meine Anliegen heute</a:t>
            </a:r>
          </a:p>
          <a:p>
            <a:pPr>
              <a:buSzPct val="110000"/>
              <a:buFont typeface="+mj-lt"/>
              <a:buAutoNum type="arabicPeriod"/>
            </a:pPr>
            <a:r>
              <a:rPr lang="de-DE" sz="1700" b="1" dirty="0" smtClean="0">
                <a:solidFill>
                  <a:srgbClr val="21529D"/>
                </a:solidFill>
              </a:rPr>
              <a:t>Entdramatisieren</a:t>
            </a:r>
            <a:r>
              <a:rPr lang="de-DE" sz="1700" dirty="0" smtClean="0">
                <a:solidFill>
                  <a:srgbClr val="21529D"/>
                </a:solidFill>
              </a:rPr>
              <a:t> der Rechtsorgen nach zweiter Version der AÜG-Novelle</a:t>
            </a:r>
          </a:p>
          <a:p>
            <a:pPr>
              <a:buSzPct val="110000"/>
              <a:buFont typeface="+mj-lt"/>
              <a:buAutoNum type="arabicPeriod"/>
            </a:pPr>
            <a:r>
              <a:rPr lang="de-DE" sz="1700" b="1" dirty="0" smtClean="0">
                <a:solidFill>
                  <a:srgbClr val="21529D"/>
                </a:solidFill>
              </a:rPr>
              <a:t>Sensibilisieren</a:t>
            </a:r>
            <a:r>
              <a:rPr lang="de-DE" sz="1700" dirty="0" smtClean="0">
                <a:solidFill>
                  <a:srgbClr val="21529D"/>
                </a:solidFill>
              </a:rPr>
              <a:t> für politisch klügeres Lobbyverhalten</a:t>
            </a:r>
          </a:p>
          <a:p>
            <a:pPr>
              <a:buSzPct val="110000"/>
              <a:buFont typeface="+mj-lt"/>
              <a:buAutoNum type="arabicPeriod"/>
            </a:pPr>
            <a:r>
              <a:rPr lang="de-DE" sz="1700" b="1" dirty="0" smtClean="0">
                <a:solidFill>
                  <a:srgbClr val="21529D"/>
                </a:solidFill>
              </a:rPr>
              <a:t>Aufrufen </a:t>
            </a:r>
            <a:r>
              <a:rPr lang="de-DE" sz="1700" dirty="0" smtClean="0">
                <a:solidFill>
                  <a:srgbClr val="21529D"/>
                </a:solidFill>
              </a:rPr>
              <a:t>zum Ergreifen unserer Chancen auf mehr gesellschaftliche Akzeptanz und Verankerung unserer Berufstypologie</a:t>
            </a:r>
          </a:p>
          <a:p>
            <a:pPr>
              <a:buSzPct val="110000"/>
              <a:buFont typeface="+mj-lt"/>
              <a:buAutoNum type="arabicPeriod"/>
            </a:pPr>
            <a:r>
              <a:rPr lang="de-DE" sz="1700" dirty="0" smtClean="0">
                <a:solidFill>
                  <a:srgbClr val="21529D"/>
                </a:solidFill>
              </a:rPr>
              <a:t>Und damit </a:t>
            </a:r>
            <a:r>
              <a:rPr lang="de-DE" sz="1700" b="1" dirty="0" smtClean="0">
                <a:solidFill>
                  <a:srgbClr val="21529D"/>
                </a:solidFill>
              </a:rPr>
              <a:t>Werben für eine weitere Bündnisperspektive </a:t>
            </a:r>
            <a:r>
              <a:rPr lang="de-DE" sz="1700" dirty="0" smtClean="0">
                <a:solidFill>
                  <a:srgbClr val="21529D"/>
                </a:solidFill>
              </a:rPr>
              <a:t>als bisher – </a:t>
            </a:r>
            <a:r>
              <a:rPr lang="de-DE" sz="1700" b="1" dirty="0" smtClean="0">
                <a:solidFill>
                  <a:srgbClr val="21529D"/>
                </a:solidFill>
              </a:rPr>
              <a:t>nämlich mit 200- bis 400.000 anderen Wissensarbeitern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617489" y="6165304"/>
            <a:ext cx="15121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Bildquelle: pixabay.com</a:t>
            </a:r>
            <a:endParaRPr lang="de-DE" sz="1000" dirty="0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580B2652-C304-4609-98BC-D7F02A2C944C}" type="datetime4">
              <a:rPr lang="de-DE" altLang="de-DE" smtClean="0"/>
              <a:t>23. April 2016</a:t>
            </a:fld>
            <a:endParaRPr lang="de-DE" altLang="de-DE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>
          <a:xfrm>
            <a:off x="524701" y="3801671"/>
            <a:ext cx="7848871" cy="2566857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1363" indent="-28416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141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86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de-DE" sz="1700" b="1" dirty="0" smtClean="0"/>
              <a:t>Aus Zeitgründen Verweis auf andere Dokumente und Infos </a:t>
            </a:r>
          </a:p>
          <a:p>
            <a:pPr>
              <a:buSzPct val="110000"/>
              <a:buFont typeface="+mj-lt"/>
              <a:buAutoNum type="arabicPeriod"/>
            </a:pPr>
            <a:r>
              <a:rPr lang="de-DE" sz="1700" dirty="0" smtClean="0"/>
              <a:t>Veröffentlichungen: </a:t>
            </a:r>
            <a:r>
              <a:rPr lang="de-DE" sz="1600" u="sng" dirty="0">
                <a:hlinkClick r:id="rId2"/>
              </a:rPr>
              <a:t>Ein Lob der Unabhängigkeit </a:t>
            </a:r>
            <a:r>
              <a:rPr lang="de-DE" sz="1600" u="sng" dirty="0" smtClean="0">
                <a:hlinkClick r:id="rId2"/>
              </a:rPr>
              <a:t>(SZ </a:t>
            </a:r>
            <a:r>
              <a:rPr lang="de-DE" sz="1600" u="sng" dirty="0">
                <a:hlinkClick r:id="rId2"/>
              </a:rPr>
              <a:t>vom </a:t>
            </a:r>
            <a:r>
              <a:rPr lang="de-DE" sz="1600" u="sng" dirty="0" smtClean="0">
                <a:hlinkClick r:id="rId2"/>
              </a:rPr>
              <a:t>21.01.2016)</a:t>
            </a:r>
            <a:r>
              <a:rPr lang="de-DE" sz="1600" dirty="0" smtClean="0"/>
              <a:t> (v.a. zum Thema Einbettung), </a:t>
            </a:r>
            <a:r>
              <a:rPr lang="de-DE" sz="1600" u="sng" dirty="0" smtClean="0">
                <a:hlinkClick r:id="rId3"/>
              </a:rPr>
              <a:t>Freiberufler </a:t>
            </a:r>
            <a:r>
              <a:rPr lang="de-DE" sz="1600" u="sng" dirty="0">
                <a:hlinkClick r:id="rId3"/>
              </a:rPr>
              <a:t>unter Verdacht (</a:t>
            </a:r>
            <a:r>
              <a:rPr lang="de-DE" sz="1600" u="sng" dirty="0" smtClean="0">
                <a:hlinkClick r:id="rId3"/>
              </a:rPr>
              <a:t>Personalwirtschaft 1/2016)</a:t>
            </a:r>
            <a:endParaRPr lang="de-DE" sz="1600" dirty="0"/>
          </a:p>
          <a:p>
            <a:pPr>
              <a:buSzPct val="110000"/>
              <a:buFont typeface="+mj-lt"/>
              <a:buAutoNum type="arabicPeriod"/>
            </a:pPr>
            <a:r>
              <a:rPr lang="de-DE" sz="1700" dirty="0" smtClean="0"/>
              <a:t>Vorträge bei AIMP-FIM und IHK: München</a:t>
            </a:r>
            <a:br>
              <a:rPr lang="de-DE" sz="1700" dirty="0" smtClean="0"/>
            </a:br>
            <a:r>
              <a:rPr lang="de-DE" sz="1700" dirty="0" smtClean="0">
                <a:hlinkClick r:id="rId4"/>
              </a:rPr>
              <a:t>www.zmm.de/de/thema/berufsfreiheit.html?file=files/aimp/2016-03-03-aimp-fortschritte-bei-berufsfreiheit-text.pdf</a:t>
            </a:r>
            <a:endParaRPr lang="de-DE" sz="1700" dirty="0" smtClean="0"/>
          </a:p>
          <a:p>
            <a:pPr>
              <a:buSzPct val="110000"/>
              <a:buFont typeface="+mj-lt"/>
              <a:buAutoNum type="arabicPeriod"/>
            </a:pPr>
            <a:r>
              <a:rPr lang="de-DE" sz="1700" dirty="0" smtClean="0"/>
              <a:t>Dies und mehr auch auf der neuen </a:t>
            </a:r>
            <a:r>
              <a:rPr lang="de-DE" sz="1700" b="1" dirty="0" smtClean="0"/>
              <a:t>Themenseite Berufsfreiheit </a:t>
            </a:r>
            <a:r>
              <a:rPr lang="de-DE" sz="1700" dirty="0" smtClean="0"/>
              <a:t>von ZMM:</a:t>
            </a:r>
            <a:br>
              <a:rPr lang="de-DE" sz="1700" dirty="0" smtClean="0"/>
            </a:br>
            <a:r>
              <a:rPr lang="de-DE" sz="1700" dirty="0" smtClean="0">
                <a:hlinkClick r:id="rId5"/>
              </a:rPr>
              <a:t>www.zmm.de/de/go/berufsfreiheit.html</a:t>
            </a:r>
            <a:endParaRPr lang="de-DE" sz="1300" dirty="0" smtClean="0"/>
          </a:p>
          <a:p>
            <a:pPr lvl="1">
              <a:buSzPct val="110000"/>
              <a:buFont typeface="Wingdings" panose="05000000000000000000" pitchFamily="2" charset="2"/>
              <a:buChar char="Ø"/>
            </a:pPr>
            <a:endParaRPr lang="de-DE" sz="1300" dirty="0"/>
          </a:p>
        </p:txBody>
      </p:sp>
    </p:spTree>
    <p:extLst>
      <p:ext uri="{BB962C8B-B14F-4D97-AF65-F5344CB8AC3E}">
        <p14:creationId xmlns:p14="http://schemas.microsoft.com/office/powerpoint/2010/main" val="2982316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Im Rückblick behauptete sich meist die großzügigere und weitere Sicht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D6B7-F9A3-4738-822F-00824AB41984}" type="datetime4">
              <a:rPr lang="de-DE" altLang="de-DE" smtClean="0"/>
              <a:t>23. April 2016</a:t>
            </a:fld>
            <a:endParaRPr lang="de-DE" alt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962881"/>
              </p:ext>
            </p:extLst>
          </p:nvPr>
        </p:nvGraphicFramePr>
        <p:xfrm>
          <a:off x="457199" y="1484784"/>
          <a:ext cx="8147249" cy="467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3"/>
                <a:gridCol w="2604887"/>
                <a:gridCol w="2939729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solidFill>
                      <a:srgbClr val="FFFF99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Engere Sicht</a:t>
                      </a:r>
                      <a:endParaRPr lang="de-DE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Weitere</a:t>
                      </a:r>
                      <a:r>
                        <a:rPr lang="de-DE" baseline="0" dirty="0" smtClean="0"/>
                        <a:t> Sicht</a:t>
                      </a:r>
                      <a:endParaRPr lang="de-DE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Marktgeographie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Nur D </a:t>
                      </a:r>
                      <a:br>
                        <a:rPr lang="de-DE" sz="2000" dirty="0" smtClean="0"/>
                      </a:br>
                      <a:r>
                        <a:rPr lang="de-DE" sz="2000" dirty="0" smtClean="0"/>
                        <a:t>(BIM/ DDIM)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DACHistan (AIMP/ DDIM+DSIM+DÖIM)</a:t>
                      </a:r>
                      <a:endParaRPr lang="de-D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Rolle der</a:t>
                      </a:r>
                      <a:r>
                        <a:rPr lang="de-DE" b="1" baseline="0" dirty="0" smtClean="0"/>
                        <a:t> Professionals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St.-Georgsritter</a:t>
                      </a:r>
                      <a:r>
                        <a:rPr lang="de-DE" sz="2000" baseline="0" dirty="0" smtClean="0"/>
                        <a:t> </a:t>
                      </a:r>
                      <a:br>
                        <a:rPr lang="de-DE" sz="2000" baseline="0" dirty="0" smtClean="0"/>
                      </a:br>
                      <a:r>
                        <a:rPr lang="de-DE" sz="2000" baseline="0" dirty="0" smtClean="0"/>
                        <a:t>oder Samurai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Breiter, bunter, jünger,</a:t>
                      </a:r>
                      <a:r>
                        <a:rPr lang="de-DE" sz="2000" baseline="0" dirty="0" smtClean="0"/>
                        <a:t> und </a:t>
                      </a:r>
                      <a:r>
                        <a:rPr lang="de-DE" sz="2000" dirty="0" smtClean="0"/>
                        <a:t>weiblicher</a:t>
                      </a:r>
                      <a:endParaRPr lang="de-D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Typische</a:t>
                      </a:r>
                      <a:r>
                        <a:rPr lang="de-DE" b="1" baseline="0" dirty="0" smtClean="0"/>
                        <a:t> Aufgaben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Meist</a:t>
                      </a:r>
                      <a:r>
                        <a:rPr lang="de-DE" sz="2000" baseline="0" dirty="0" smtClean="0"/>
                        <a:t> d</a:t>
                      </a:r>
                      <a:r>
                        <a:rPr lang="de-DE" sz="2000" dirty="0" smtClean="0"/>
                        <a:t>ramatisch!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Oft</a:t>
                      </a:r>
                      <a:r>
                        <a:rPr lang="de-DE" sz="2000" baseline="0" dirty="0" smtClean="0"/>
                        <a:t> a</a:t>
                      </a:r>
                      <a:r>
                        <a:rPr lang="de-DE" sz="2000" dirty="0" smtClean="0"/>
                        <a:t>uch harmlos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Abgedeckte</a:t>
                      </a:r>
                      <a:r>
                        <a:rPr lang="de-DE" b="1" baseline="0" dirty="0" smtClean="0"/>
                        <a:t> </a:t>
                      </a:r>
                      <a:r>
                        <a:rPr lang="de-DE" b="1" dirty="0" smtClean="0"/>
                        <a:t>Führungsebenen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Nur erste und </a:t>
                      </a:r>
                      <a:br>
                        <a:rPr lang="de-DE" sz="2000" dirty="0" smtClean="0"/>
                      </a:br>
                      <a:r>
                        <a:rPr lang="de-DE" sz="2000" dirty="0" smtClean="0"/>
                        <a:t>zweite</a:t>
                      </a:r>
                      <a:r>
                        <a:rPr lang="de-DE" sz="2000" baseline="0" dirty="0" smtClean="0"/>
                        <a:t> </a:t>
                      </a:r>
                      <a:r>
                        <a:rPr lang="de-DE" sz="2000" dirty="0" smtClean="0"/>
                        <a:t>Ebene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Gleiche Ebenen wie angestellte Manager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Marktvolumen D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5.000/ 7.000?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15.000→20.000</a:t>
                      </a:r>
                      <a:endParaRPr lang="de-D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Marktvolumen DACH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10.000</a:t>
                      </a:r>
                      <a:endParaRPr lang="de-DE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 smtClean="0"/>
                        <a:t>25.000</a:t>
                      </a:r>
                      <a:endParaRPr lang="de-DE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Verhältnis Verbände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Rivalität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rgbClr val="FF0000"/>
                          </a:solidFill>
                        </a:rPr>
                        <a:t>Freundschaft</a:t>
                      </a:r>
                      <a:endParaRPr lang="de-DE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 smtClean="0"/>
                        <a:t>Verhältnis zu ande-ren Freelancern</a:t>
                      </a:r>
                      <a:endParaRPr lang="de-DE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Ignoranz, oder zumindest Distanz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b="1" dirty="0" smtClean="0">
                          <a:solidFill>
                            <a:srgbClr val="FF0000"/>
                          </a:solidFill>
                        </a:rPr>
                        <a:t>Enge Verwandte</a:t>
                      </a:r>
                      <a:r>
                        <a:rPr lang="de-DE" sz="1800" b="1" baseline="0" dirty="0" smtClean="0">
                          <a:solidFill>
                            <a:srgbClr val="FF0000"/>
                          </a:solidFill>
                        </a:rPr>
                        <a:t> und Wissensarbeiter wie wir?</a:t>
                      </a:r>
                      <a:endParaRPr lang="de-DE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555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dirty="0" smtClean="0"/>
              <a:t>Hallo, es gibt noch viel größere Planeten in </a:t>
            </a:r>
            <a:r>
              <a:rPr lang="de-DE" altLang="de-DE" dirty="0"/>
              <a:t>unserem </a:t>
            </a:r>
            <a:r>
              <a:rPr lang="de-DE" altLang="de-DE" dirty="0" smtClean="0"/>
              <a:t>Sonnensystem</a:t>
            </a:r>
            <a:endParaRPr lang="de-DE" altLang="de-DE" dirty="0"/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547663" y="5420602"/>
            <a:ext cx="2525262" cy="280256"/>
          </a:xfrm>
          <a:prstGeom prst="rect">
            <a:avLst/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3236" tIns="33236" rIns="33236" bIns="33236">
            <a:spAutoFit/>
          </a:bodyPr>
          <a:lstStyle/>
          <a:p>
            <a:r>
              <a:rPr lang="de-DE" altLang="de-DE" sz="1385" dirty="0"/>
              <a:t>MAZ = Management auf Zeit</a:t>
            </a:r>
          </a:p>
        </p:txBody>
      </p:sp>
      <p:grpSp>
        <p:nvGrpSpPr>
          <p:cNvPr id="3" name="Gruppieren 2"/>
          <p:cNvGrpSpPr/>
          <p:nvPr/>
        </p:nvGrpSpPr>
        <p:grpSpPr>
          <a:xfrm>
            <a:off x="3972546" y="2501358"/>
            <a:ext cx="4127846" cy="2919244"/>
            <a:chOff x="2806783" y="2032264"/>
            <a:chExt cx="4406910" cy="3216433"/>
          </a:xfrm>
        </p:grpSpPr>
        <p:sp>
          <p:nvSpPr>
            <p:cNvPr id="142340" name="Oval 4"/>
            <p:cNvSpPr>
              <a:spLocks noChangeAspect="1" noChangeArrowheads="1"/>
            </p:cNvSpPr>
            <p:nvPr/>
          </p:nvSpPr>
          <p:spPr bwMode="auto">
            <a:xfrm>
              <a:off x="4022003" y="2099683"/>
              <a:ext cx="1096284" cy="108016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r>
                <a:rPr lang="de-DE" altLang="de-DE" sz="1500" b="1" dirty="0"/>
                <a:t>Head-</a:t>
              </a:r>
            </a:p>
            <a:p>
              <a:r>
                <a:rPr lang="de-DE" altLang="de-DE" sz="1500" b="1" dirty="0" err="1"/>
                <a:t>hunting</a:t>
              </a:r>
              <a:endParaRPr lang="de-DE" altLang="de-DE" sz="1500" b="1" dirty="0"/>
            </a:p>
            <a:p>
              <a:r>
                <a:rPr lang="de-DE" altLang="de-DE" sz="1500" b="1" dirty="0" smtClean="0"/>
                <a:t>&lt;2 </a:t>
              </a:r>
              <a:r>
                <a:rPr lang="de-DE" altLang="de-DE" sz="1500" b="1" dirty="0"/>
                <a:t>Mrd. </a:t>
              </a:r>
              <a:r>
                <a:rPr lang="de-DE" altLang="de-DE" sz="1500" b="1" dirty="0" smtClean="0"/>
                <a:t>€&gt;</a:t>
              </a:r>
              <a:endParaRPr lang="de-DE" altLang="de-DE" sz="1500" b="1" dirty="0"/>
            </a:p>
          </p:txBody>
        </p:sp>
        <p:sp>
          <p:nvSpPr>
            <p:cNvPr id="142341" name="Oval 5"/>
            <p:cNvSpPr>
              <a:spLocks noChangeArrowheads="1"/>
            </p:cNvSpPr>
            <p:nvPr/>
          </p:nvSpPr>
          <p:spPr bwMode="auto">
            <a:xfrm>
              <a:off x="5063628" y="2731232"/>
              <a:ext cx="2150065" cy="202401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39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500" b="1" dirty="0" err="1"/>
                <a:t>Con</a:t>
              </a:r>
              <a:r>
                <a:rPr lang="de-DE" altLang="de-DE" sz="1500" b="1" dirty="0"/>
                <a:t>-</a:t>
              </a:r>
            </a:p>
            <a:p>
              <a:r>
                <a:rPr lang="de-DE" altLang="de-DE" sz="1500" b="1" dirty="0" err="1"/>
                <a:t>sulting</a:t>
              </a:r>
              <a:endParaRPr lang="de-DE" altLang="de-DE" sz="1500" b="1" dirty="0"/>
            </a:p>
            <a:p>
              <a:r>
                <a:rPr lang="de-DE" altLang="de-DE" sz="1500" b="1" dirty="0"/>
                <a:t>&gt;</a:t>
              </a:r>
              <a:r>
                <a:rPr lang="de-DE" altLang="de-DE" sz="1500" b="1" dirty="0" smtClean="0"/>
                <a:t>14 </a:t>
              </a:r>
              <a:r>
                <a:rPr lang="de-DE" altLang="de-DE" sz="1500" b="1" dirty="0"/>
                <a:t>Mrd. €</a:t>
              </a:r>
            </a:p>
          </p:txBody>
        </p:sp>
        <p:sp>
          <p:nvSpPr>
            <p:cNvPr id="142345" name="Text Box 9"/>
            <p:cNvSpPr txBox="1">
              <a:spLocks noChangeArrowheads="1"/>
            </p:cNvSpPr>
            <p:nvPr/>
          </p:nvSpPr>
          <p:spPr bwMode="auto">
            <a:xfrm>
              <a:off x="5928776" y="4938586"/>
              <a:ext cx="1235518" cy="31011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de-DE" altLang="de-DE" sz="1754" b="1" dirty="0"/>
                <a:t>Lösungen</a:t>
              </a:r>
            </a:p>
          </p:txBody>
        </p:sp>
        <p:sp>
          <p:nvSpPr>
            <p:cNvPr id="142346" name="Text Box 10"/>
            <p:cNvSpPr txBox="1">
              <a:spLocks noChangeArrowheads="1"/>
            </p:cNvSpPr>
            <p:nvPr/>
          </p:nvSpPr>
          <p:spPr bwMode="auto">
            <a:xfrm>
              <a:off x="2806783" y="2032265"/>
              <a:ext cx="785794" cy="3622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de-DE" altLang="de-DE" sz="1754" b="1"/>
                <a:t>Leute</a:t>
              </a:r>
            </a:p>
          </p:txBody>
        </p:sp>
        <p:sp>
          <p:nvSpPr>
            <p:cNvPr id="142347" name="Freeform 11"/>
            <p:cNvSpPr>
              <a:spLocks/>
            </p:cNvSpPr>
            <p:nvPr/>
          </p:nvSpPr>
          <p:spPr bwMode="auto">
            <a:xfrm>
              <a:off x="3633612" y="2032264"/>
              <a:ext cx="3530680" cy="2800796"/>
            </a:xfrm>
            <a:custGeom>
              <a:avLst/>
              <a:gdLst>
                <a:gd name="T0" fmla="*/ 16 w 2532"/>
                <a:gd name="T1" fmla="*/ 0 h 1911"/>
                <a:gd name="T2" fmla="*/ 0 w 2532"/>
                <a:gd name="T3" fmla="*/ 1911 h 1911"/>
                <a:gd name="T4" fmla="*/ 2532 w 2532"/>
                <a:gd name="T5" fmla="*/ 1911 h 1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2" h="1911">
                  <a:moveTo>
                    <a:pt x="16" y="0"/>
                  </a:moveTo>
                  <a:lnTo>
                    <a:pt x="0" y="1911"/>
                  </a:lnTo>
                  <a:lnTo>
                    <a:pt x="2532" y="1911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569"/>
            </a:p>
          </p:txBody>
        </p:sp>
        <p:sp>
          <p:nvSpPr>
            <p:cNvPr id="142348" name="Freeform 12"/>
            <p:cNvSpPr>
              <a:spLocks/>
            </p:cNvSpPr>
            <p:nvPr/>
          </p:nvSpPr>
          <p:spPr bwMode="auto">
            <a:xfrm>
              <a:off x="5492020" y="2787056"/>
              <a:ext cx="813419" cy="240362"/>
            </a:xfrm>
            <a:custGeom>
              <a:avLst/>
              <a:gdLst>
                <a:gd name="T0" fmla="*/ 0 w 556"/>
                <a:gd name="T1" fmla="*/ 164 h 164"/>
                <a:gd name="T2" fmla="*/ 278 w 556"/>
                <a:gd name="T3" fmla="*/ 1 h 164"/>
                <a:gd name="T4" fmla="*/ 556 w 556"/>
                <a:gd name="T5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" h="164">
                  <a:moveTo>
                    <a:pt x="0" y="164"/>
                  </a:moveTo>
                  <a:lnTo>
                    <a:pt x="278" y="1"/>
                  </a:lnTo>
                  <a:lnTo>
                    <a:pt x="556" y="0"/>
                  </a:lnTo>
                </a:path>
              </a:pathLst>
            </a:custGeom>
            <a:noFill/>
            <a:ln w="53975">
              <a:solidFill>
                <a:srgbClr val="FF9966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569"/>
            </a:p>
          </p:txBody>
        </p:sp>
        <p:sp>
          <p:nvSpPr>
            <p:cNvPr id="142349" name="Text Box 13"/>
            <p:cNvSpPr txBox="1">
              <a:spLocks noChangeArrowheads="1"/>
            </p:cNvSpPr>
            <p:nvPr/>
          </p:nvSpPr>
          <p:spPr bwMode="auto">
            <a:xfrm>
              <a:off x="6211639" y="2655151"/>
              <a:ext cx="473396" cy="342286"/>
            </a:xfrm>
            <a:prstGeom prst="rect">
              <a:avLst/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3236" tIns="33236" rIns="33236" bIns="33236">
              <a:spAutoFit/>
            </a:bodyPr>
            <a:lstStyle/>
            <a:p>
              <a:r>
                <a:rPr lang="de-DE" altLang="de-DE" sz="1500" b="1" dirty="0"/>
                <a:t>IST</a:t>
              </a:r>
            </a:p>
          </p:txBody>
        </p:sp>
        <p:sp>
          <p:nvSpPr>
            <p:cNvPr id="142343" name="Oval 7"/>
            <p:cNvSpPr>
              <a:spLocks noChangeAspect="1" noChangeArrowheads="1"/>
            </p:cNvSpPr>
            <p:nvPr/>
          </p:nvSpPr>
          <p:spPr bwMode="auto">
            <a:xfrm>
              <a:off x="4787902" y="2765074"/>
              <a:ext cx="882920" cy="832754"/>
            </a:xfrm>
            <a:prstGeom prst="ellipse">
              <a:avLst/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r>
                <a:rPr lang="de-DE" altLang="de-DE" sz="1500" b="1" dirty="0" smtClean="0"/>
                <a:t>MAZ</a:t>
              </a:r>
              <a:br>
                <a:rPr lang="de-DE" altLang="de-DE" sz="1500" b="1" dirty="0" smtClean="0"/>
              </a:br>
              <a:r>
                <a:rPr lang="de-DE" altLang="de-DE" sz="1500" b="1" dirty="0" smtClean="0"/>
                <a:t>~2 Mrd. €</a:t>
              </a:r>
              <a:endParaRPr lang="de-DE" altLang="de-DE" sz="1500" b="1" dirty="0"/>
            </a:p>
          </p:txBody>
        </p:sp>
      </p:grpSp>
      <p:sp>
        <p:nvSpPr>
          <p:cNvPr id="21" name="Oval 6"/>
          <p:cNvSpPr>
            <a:spLocks noChangeArrowheads="1"/>
          </p:cNvSpPr>
          <p:nvPr/>
        </p:nvSpPr>
        <p:spPr bwMode="auto">
          <a:xfrm>
            <a:off x="4917937" y="3615127"/>
            <a:ext cx="1309184" cy="1179426"/>
          </a:xfrm>
          <a:prstGeom prst="ellipse">
            <a:avLst/>
          </a:prstGeom>
          <a:solidFill>
            <a:srgbClr val="F4D1AA"/>
          </a:solidFill>
          <a:ln w="34925">
            <a:solidFill>
              <a:srgbClr val="FF9966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de-DE" sz="2000" b="1" dirty="0" err="1" smtClean="0">
                <a:solidFill>
                  <a:srgbClr val="C00000"/>
                </a:solidFill>
              </a:rPr>
              <a:t>Con</a:t>
            </a:r>
            <a:r>
              <a:rPr lang="de-DE" sz="2000" b="1" dirty="0" smtClean="0">
                <a:solidFill>
                  <a:srgbClr val="C00000"/>
                </a:solidFill>
              </a:rPr>
              <a:t>-</a:t>
            </a:r>
            <a:br>
              <a:rPr lang="de-DE" sz="2000" b="1" dirty="0" smtClean="0">
                <a:solidFill>
                  <a:srgbClr val="C00000"/>
                </a:solidFill>
              </a:rPr>
            </a:br>
            <a:r>
              <a:rPr lang="de-DE" sz="2000" b="1" dirty="0" err="1" smtClean="0">
                <a:solidFill>
                  <a:srgbClr val="C00000"/>
                </a:solidFill>
              </a:rPr>
              <a:t>tractors</a:t>
            </a:r>
            <a:r>
              <a:rPr lang="de-DE" sz="2000" b="1" dirty="0" smtClean="0">
                <a:solidFill>
                  <a:srgbClr val="C00000"/>
                </a:solidFill>
              </a:rPr>
              <a:t> </a:t>
            </a:r>
            <a:br>
              <a:rPr lang="de-DE" sz="2000" b="1" dirty="0" smtClean="0">
                <a:solidFill>
                  <a:srgbClr val="C00000"/>
                </a:solidFill>
              </a:rPr>
            </a:br>
            <a:r>
              <a:rPr lang="de-DE" sz="2000" b="1" dirty="0" smtClean="0">
                <a:solidFill>
                  <a:srgbClr val="C00000"/>
                </a:solidFill>
              </a:rPr>
              <a:t>20-40?</a:t>
            </a:r>
            <a:endParaRPr lang="de-DE" sz="2000" b="1" dirty="0">
              <a:solidFill>
                <a:srgbClr val="C00000"/>
              </a:solidFill>
            </a:endParaRPr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4686519" y="1872917"/>
            <a:ext cx="2700707" cy="344120"/>
          </a:xfrm>
          <a:prstGeom prst="rect">
            <a:avLst/>
          </a:prstGeom>
          <a:solidFill>
            <a:srgbClr val="FF99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33236" tIns="33236" rIns="33236" bIns="33236">
            <a:spAutoFit/>
          </a:bodyPr>
          <a:lstStyle/>
          <a:p>
            <a:r>
              <a:rPr lang="de-DE" altLang="de-DE" sz="1800" b="1" dirty="0" smtClean="0"/>
              <a:t>Meine Sicht 2016</a:t>
            </a:r>
            <a:endParaRPr lang="de-DE" altLang="de-DE" sz="1800" b="1" dirty="0"/>
          </a:p>
        </p:txBody>
      </p:sp>
      <p:sp>
        <p:nvSpPr>
          <p:cNvPr id="22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A15E892C-583F-4677-9235-CE5F4EF0A87E}" type="datetime4">
              <a:rPr lang="de-DE" altLang="de-DE" smtClean="0"/>
              <a:t>23. April 2016</a:t>
            </a:fld>
            <a:endParaRPr lang="de-DE" altLang="de-DE" dirty="0"/>
          </a:p>
        </p:txBody>
      </p:sp>
      <p:grpSp>
        <p:nvGrpSpPr>
          <p:cNvPr id="2" name="Gruppieren 1"/>
          <p:cNvGrpSpPr/>
          <p:nvPr/>
        </p:nvGrpSpPr>
        <p:grpSpPr>
          <a:xfrm>
            <a:off x="159930" y="1872917"/>
            <a:ext cx="3218185" cy="2921636"/>
            <a:chOff x="159930" y="1872917"/>
            <a:chExt cx="2912051" cy="2646234"/>
          </a:xfrm>
        </p:grpSpPr>
        <p:sp>
          <p:nvSpPr>
            <p:cNvPr id="37" name="Text Box 15"/>
            <p:cNvSpPr txBox="1">
              <a:spLocks noChangeArrowheads="1"/>
            </p:cNvSpPr>
            <p:nvPr/>
          </p:nvSpPr>
          <p:spPr bwMode="auto">
            <a:xfrm>
              <a:off x="546719" y="1872917"/>
              <a:ext cx="2525262" cy="344120"/>
            </a:xfrm>
            <a:prstGeom prst="rect">
              <a:avLst/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3236" tIns="33236" rIns="33236" bIns="33236">
              <a:spAutoFit/>
            </a:bodyPr>
            <a:lstStyle/>
            <a:p>
              <a:r>
                <a:rPr lang="de-DE" altLang="de-DE" sz="1800" b="1" dirty="0" smtClean="0"/>
                <a:t>Meine Sicht 2006</a:t>
              </a:r>
              <a:endParaRPr lang="de-DE" altLang="de-DE" sz="1800" b="1" dirty="0"/>
            </a:p>
          </p:txBody>
        </p:sp>
        <p:sp>
          <p:nvSpPr>
            <p:cNvPr id="26" name="Freeform 2"/>
            <p:cNvSpPr>
              <a:spLocks/>
            </p:cNvSpPr>
            <p:nvPr/>
          </p:nvSpPr>
          <p:spPr bwMode="auto">
            <a:xfrm>
              <a:off x="1810294" y="2798809"/>
              <a:ext cx="544025" cy="202825"/>
            </a:xfrm>
            <a:custGeom>
              <a:avLst/>
              <a:gdLst>
                <a:gd name="T0" fmla="*/ 0 w 578"/>
                <a:gd name="T1" fmla="*/ 224 h 224"/>
                <a:gd name="T2" fmla="*/ 300 w 578"/>
                <a:gd name="T3" fmla="*/ 1 h 224"/>
                <a:gd name="T4" fmla="*/ 578 w 578"/>
                <a:gd name="T5" fmla="*/ 0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78" h="224">
                  <a:moveTo>
                    <a:pt x="0" y="224"/>
                  </a:moveTo>
                  <a:lnTo>
                    <a:pt x="300" y="1"/>
                  </a:lnTo>
                  <a:lnTo>
                    <a:pt x="578" y="0"/>
                  </a:lnTo>
                </a:path>
              </a:pathLst>
            </a:custGeom>
            <a:noFill/>
            <a:ln w="53975">
              <a:solidFill>
                <a:srgbClr val="F4D1AA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569"/>
            </a:p>
          </p:txBody>
        </p:sp>
        <p:sp>
          <p:nvSpPr>
            <p:cNvPr id="27" name="Oval 4"/>
            <p:cNvSpPr>
              <a:spLocks noChangeAspect="1" noChangeArrowheads="1"/>
            </p:cNvSpPr>
            <p:nvPr/>
          </p:nvSpPr>
          <p:spPr bwMode="auto">
            <a:xfrm>
              <a:off x="977962" y="2577460"/>
              <a:ext cx="705252" cy="66732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r>
                <a:rPr lang="de-DE" altLang="de-DE" sz="1000" b="1" dirty="0"/>
                <a:t>Head-</a:t>
              </a:r>
            </a:p>
            <a:p>
              <a:r>
                <a:rPr lang="de-DE" altLang="de-DE" sz="1000" b="1" dirty="0" err="1"/>
                <a:t>hunting</a:t>
              </a:r>
              <a:endParaRPr lang="de-DE" altLang="de-DE" sz="1000" b="1" dirty="0"/>
            </a:p>
            <a:p>
              <a:r>
                <a:rPr lang="de-DE" altLang="de-DE" sz="1000" b="1" dirty="0"/>
                <a:t>&lt;1 Mrd</a:t>
              </a:r>
              <a:r>
                <a:rPr lang="de-DE" altLang="de-DE" sz="1000" b="1" dirty="0" smtClean="0"/>
                <a:t>. €</a:t>
              </a:r>
              <a:endParaRPr lang="de-DE" altLang="de-DE" sz="1000" b="1" dirty="0"/>
            </a:p>
          </p:txBody>
        </p:sp>
        <p:sp>
          <p:nvSpPr>
            <p:cNvPr id="28" name="Oval 5"/>
            <p:cNvSpPr>
              <a:spLocks noChangeArrowheads="1"/>
            </p:cNvSpPr>
            <p:nvPr/>
          </p:nvSpPr>
          <p:spPr bwMode="auto">
            <a:xfrm>
              <a:off x="1595324" y="2965415"/>
              <a:ext cx="1383161" cy="125044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397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de-DE" altLang="de-DE" sz="1000" b="1" dirty="0" err="1"/>
                <a:t>Con</a:t>
              </a:r>
              <a:r>
                <a:rPr lang="de-DE" altLang="de-DE" sz="1000" b="1" dirty="0"/>
                <a:t>-</a:t>
              </a:r>
            </a:p>
            <a:p>
              <a:r>
                <a:rPr lang="de-DE" altLang="de-DE" sz="1000" b="1" dirty="0" err="1"/>
                <a:t>sulting</a:t>
              </a:r>
              <a:endParaRPr lang="de-DE" altLang="de-DE" sz="1000" b="1" dirty="0"/>
            </a:p>
            <a:p>
              <a:r>
                <a:rPr lang="de-DE" altLang="de-DE" sz="1000" b="1" dirty="0"/>
                <a:t>&gt;10 Mrd. €</a:t>
              </a:r>
            </a:p>
          </p:txBody>
        </p:sp>
        <p:sp>
          <p:nvSpPr>
            <p:cNvPr id="29" name="Oval 6"/>
            <p:cNvSpPr>
              <a:spLocks noChangeArrowheads="1"/>
            </p:cNvSpPr>
            <p:nvPr/>
          </p:nvSpPr>
          <p:spPr bwMode="auto">
            <a:xfrm>
              <a:off x="1468039" y="2904748"/>
              <a:ext cx="683566" cy="656464"/>
            </a:xfrm>
            <a:prstGeom prst="ellipse">
              <a:avLst/>
            </a:prstGeom>
            <a:solidFill>
              <a:srgbClr val="F4D1AA"/>
            </a:solidFill>
            <a:ln w="34925">
              <a:solidFill>
                <a:srgbClr val="FF9966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569"/>
            </a:p>
          </p:txBody>
        </p:sp>
        <p:sp>
          <p:nvSpPr>
            <p:cNvPr id="31" name="Text Box 9"/>
            <p:cNvSpPr txBox="1">
              <a:spLocks noChangeArrowheads="1"/>
            </p:cNvSpPr>
            <p:nvPr/>
          </p:nvSpPr>
          <p:spPr bwMode="auto">
            <a:xfrm>
              <a:off x="2224205" y="4349874"/>
              <a:ext cx="794823" cy="1692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algn="r"/>
              <a:r>
                <a:rPr lang="de-DE" altLang="de-DE" sz="1100" b="1" dirty="0"/>
                <a:t>Lösungen</a:t>
              </a:r>
            </a:p>
          </p:txBody>
        </p:sp>
        <p:sp>
          <p:nvSpPr>
            <p:cNvPr id="32" name="Text Box 10"/>
            <p:cNvSpPr txBox="1">
              <a:spLocks noChangeArrowheads="1"/>
            </p:cNvSpPr>
            <p:nvPr/>
          </p:nvSpPr>
          <p:spPr bwMode="auto">
            <a:xfrm>
              <a:off x="159930" y="2554334"/>
              <a:ext cx="561372" cy="2616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/>
              <a:r>
                <a:rPr lang="de-DE" altLang="de-DE" sz="1100" b="1" dirty="0"/>
                <a:t>Leute</a:t>
              </a:r>
              <a:endParaRPr lang="de-DE" altLang="de-DE" sz="1754" b="1" dirty="0"/>
            </a:p>
          </p:txBody>
        </p:sp>
        <p:sp>
          <p:nvSpPr>
            <p:cNvPr id="33" name="Freeform 11"/>
            <p:cNvSpPr>
              <a:spLocks/>
            </p:cNvSpPr>
            <p:nvPr/>
          </p:nvSpPr>
          <p:spPr bwMode="auto">
            <a:xfrm>
              <a:off x="747701" y="2554333"/>
              <a:ext cx="2271326" cy="1730346"/>
            </a:xfrm>
            <a:custGeom>
              <a:avLst/>
              <a:gdLst>
                <a:gd name="T0" fmla="*/ 16 w 2532"/>
                <a:gd name="T1" fmla="*/ 0 h 1911"/>
                <a:gd name="T2" fmla="*/ 0 w 2532"/>
                <a:gd name="T3" fmla="*/ 1911 h 1911"/>
                <a:gd name="T4" fmla="*/ 2532 w 2532"/>
                <a:gd name="T5" fmla="*/ 1911 h 19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32" h="1911">
                  <a:moveTo>
                    <a:pt x="16" y="0"/>
                  </a:moveTo>
                  <a:lnTo>
                    <a:pt x="0" y="1911"/>
                  </a:lnTo>
                  <a:lnTo>
                    <a:pt x="2532" y="1911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triangle" w="lg" len="med"/>
              <a:tailEnd type="triangle" w="lg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569"/>
            </a:p>
          </p:txBody>
        </p:sp>
        <p:sp>
          <p:nvSpPr>
            <p:cNvPr id="34" name="Freeform 12"/>
            <p:cNvSpPr>
              <a:spLocks/>
            </p:cNvSpPr>
            <p:nvPr/>
          </p:nvSpPr>
          <p:spPr bwMode="auto">
            <a:xfrm>
              <a:off x="1943236" y="3020648"/>
              <a:ext cx="523281" cy="148497"/>
            </a:xfrm>
            <a:custGeom>
              <a:avLst/>
              <a:gdLst>
                <a:gd name="T0" fmla="*/ 0 w 556"/>
                <a:gd name="T1" fmla="*/ 164 h 164"/>
                <a:gd name="T2" fmla="*/ 278 w 556"/>
                <a:gd name="T3" fmla="*/ 1 h 164"/>
                <a:gd name="T4" fmla="*/ 556 w 556"/>
                <a:gd name="T5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56" h="164">
                  <a:moveTo>
                    <a:pt x="0" y="164"/>
                  </a:moveTo>
                  <a:lnTo>
                    <a:pt x="278" y="1"/>
                  </a:lnTo>
                  <a:lnTo>
                    <a:pt x="556" y="0"/>
                  </a:lnTo>
                </a:path>
              </a:pathLst>
            </a:custGeom>
            <a:noFill/>
            <a:ln w="53975">
              <a:solidFill>
                <a:srgbClr val="FF9966"/>
              </a:solidFill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 sz="1569"/>
            </a:p>
          </p:txBody>
        </p:sp>
        <p:sp>
          <p:nvSpPr>
            <p:cNvPr id="35" name="Text Box 13"/>
            <p:cNvSpPr txBox="1">
              <a:spLocks noChangeArrowheads="1"/>
            </p:cNvSpPr>
            <p:nvPr/>
          </p:nvSpPr>
          <p:spPr bwMode="auto">
            <a:xfrm>
              <a:off x="2406175" y="2939156"/>
              <a:ext cx="304541" cy="236398"/>
            </a:xfrm>
            <a:prstGeom prst="rect">
              <a:avLst/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3236" tIns="33236" rIns="33236" bIns="33236">
              <a:spAutoFit/>
            </a:bodyPr>
            <a:lstStyle/>
            <a:p>
              <a:r>
                <a:rPr lang="de-DE" altLang="de-DE" sz="1100" b="1"/>
                <a:t>IST</a:t>
              </a:r>
            </a:p>
          </p:txBody>
        </p:sp>
        <p:sp>
          <p:nvSpPr>
            <p:cNvPr id="36" name="Text Box 14"/>
            <p:cNvSpPr txBox="1">
              <a:spLocks noChangeArrowheads="1"/>
            </p:cNvSpPr>
            <p:nvPr/>
          </p:nvSpPr>
          <p:spPr bwMode="auto">
            <a:xfrm>
              <a:off x="2224205" y="2717317"/>
              <a:ext cx="486511" cy="236398"/>
            </a:xfrm>
            <a:prstGeom prst="rect">
              <a:avLst/>
            </a:prstGeom>
            <a:solidFill>
              <a:srgbClr val="F4D1A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3236" tIns="33236" rIns="33236" bIns="33236">
              <a:spAutoFit/>
            </a:bodyPr>
            <a:lstStyle/>
            <a:p>
              <a:r>
                <a:rPr lang="de-DE" altLang="de-DE" sz="1100" b="1" dirty="0"/>
                <a:t>KANN</a:t>
              </a:r>
            </a:p>
          </p:txBody>
        </p:sp>
        <p:sp>
          <p:nvSpPr>
            <p:cNvPr id="30" name="Oval 7"/>
            <p:cNvSpPr>
              <a:spLocks noChangeAspect="1" noChangeArrowheads="1"/>
            </p:cNvSpPr>
            <p:nvPr/>
          </p:nvSpPr>
          <p:spPr bwMode="auto">
            <a:xfrm>
              <a:off x="1560438" y="3007067"/>
              <a:ext cx="497825" cy="450923"/>
            </a:xfrm>
            <a:prstGeom prst="ellipse">
              <a:avLst/>
            </a:prstGeom>
            <a:solidFill>
              <a:srgbClr val="FF99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 anchor="ctr"/>
            <a:lstStyle/>
            <a:p>
              <a:r>
                <a:rPr lang="de-DE" altLang="de-DE" sz="1000" b="1" dirty="0" smtClean="0"/>
                <a:t>MAZ</a:t>
              </a:r>
              <a:br>
                <a:rPr lang="de-DE" altLang="de-DE" sz="1000" b="1" dirty="0" smtClean="0"/>
              </a:br>
              <a:r>
                <a:rPr lang="de-DE" altLang="de-DE" sz="1000" b="1" dirty="0" smtClean="0"/>
                <a:t>~1 Mrd. € </a:t>
              </a:r>
              <a:endParaRPr lang="de-DE" altLang="de-DE" sz="1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0337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Warum sollte weiteres Denken nicht auch künftig der richtige Weg sein?</a:t>
            </a:r>
            <a:endParaRPr lang="de-DE" dirty="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D6B7-F9A3-4738-822F-00824AB41984}" type="datetime4">
              <a:rPr lang="de-DE" altLang="de-DE" smtClean="0"/>
              <a:t>23. April 2016</a:t>
            </a:fld>
            <a:endParaRPr lang="de-DE" altLang="de-DE" dirty="0"/>
          </a:p>
        </p:txBody>
      </p:sp>
      <p:grpSp>
        <p:nvGrpSpPr>
          <p:cNvPr id="4" name="Gruppieren 3"/>
          <p:cNvGrpSpPr/>
          <p:nvPr/>
        </p:nvGrpSpPr>
        <p:grpSpPr>
          <a:xfrm>
            <a:off x="170688" y="2348880"/>
            <a:ext cx="8865808" cy="3935601"/>
            <a:chOff x="170688" y="2348880"/>
            <a:chExt cx="7713680" cy="3935601"/>
          </a:xfrm>
        </p:grpSpPr>
        <p:cxnSp>
          <p:nvCxnSpPr>
            <p:cNvPr id="37" name="Gewinkelte Verbindung 36"/>
            <p:cNvCxnSpPr/>
            <p:nvPr/>
          </p:nvCxnSpPr>
          <p:spPr bwMode="auto">
            <a:xfrm flipV="1">
              <a:off x="170688" y="5798179"/>
              <a:ext cx="929472" cy="46294"/>
            </a:xfrm>
            <a:prstGeom prst="bentConnector3">
              <a:avLst>
                <a:gd name="adj1" fmla="val 48975"/>
              </a:avLst>
            </a:prstGeom>
            <a:solidFill>
              <a:schemeClr val="accent1"/>
            </a:solidFill>
            <a:ln w="254000" cap="flat" cmpd="sng" algn="ctr">
              <a:solidFill>
                <a:schemeClr val="accent5">
                  <a:lumMod val="7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5" name="Gerader Verbinder 4"/>
            <p:cNvCxnSpPr/>
            <p:nvPr/>
          </p:nvCxnSpPr>
          <p:spPr bwMode="auto">
            <a:xfrm flipV="1">
              <a:off x="457200" y="4149080"/>
              <a:ext cx="7427168" cy="1184066"/>
            </a:xfrm>
            <a:prstGeom prst="line">
              <a:avLst/>
            </a:prstGeom>
            <a:solidFill>
              <a:schemeClr val="accent1"/>
            </a:solidFill>
            <a:ln w="2540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1" name="Gewinkelte Verbindung 10"/>
            <p:cNvCxnSpPr>
              <a:stCxn id="18" idx="1"/>
            </p:cNvCxnSpPr>
            <p:nvPr/>
          </p:nvCxnSpPr>
          <p:spPr bwMode="auto">
            <a:xfrm rot="10800000" flipH="1">
              <a:off x="755575" y="4581129"/>
              <a:ext cx="2772275" cy="1149355"/>
            </a:xfrm>
            <a:prstGeom prst="bentConnector3">
              <a:avLst>
                <a:gd name="adj1" fmla="val 48376"/>
              </a:avLst>
            </a:prstGeom>
            <a:solidFill>
              <a:schemeClr val="accent1"/>
            </a:solidFill>
            <a:ln w="2540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4" name="Gewinkelte Verbindung 13"/>
            <p:cNvCxnSpPr/>
            <p:nvPr/>
          </p:nvCxnSpPr>
          <p:spPr bwMode="auto">
            <a:xfrm flipV="1">
              <a:off x="3707904" y="3068960"/>
              <a:ext cx="2016224" cy="1224136"/>
            </a:xfrm>
            <a:prstGeom prst="bentConnector3">
              <a:avLst>
                <a:gd name="adj1" fmla="val 74785"/>
              </a:avLst>
            </a:prstGeom>
            <a:solidFill>
              <a:schemeClr val="accent1"/>
            </a:solidFill>
            <a:ln w="254000" cap="flat" cmpd="sng" algn="ctr">
              <a:solidFill>
                <a:schemeClr val="accent5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sp>
          <p:nvSpPr>
            <p:cNvPr id="18" name="Textfeld 17"/>
            <p:cNvSpPr txBox="1"/>
            <p:nvPr/>
          </p:nvSpPr>
          <p:spPr>
            <a:xfrm>
              <a:off x="755576" y="5530428"/>
              <a:ext cx="121219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/>
                <a:t>Branche</a:t>
              </a:r>
              <a:endParaRPr lang="de-DE" sz="2000" b="1" dirty="0"/>
            </a:p>
          </p:txBody>
        </p:sp>
        <p:sp>
          <p:nvSpPr>
            <p:cNvPr id="19" name="Textfeld 18"/>
            <p:cNvSpPr txBox="1"/>
            <p:nvPr/>
          </p:nvSpPr>
          <p:spPr>
            <a:xfrm rot="21072116">
              <a:off x="2588824" y="4624310"/>
              <a:ext cx="21564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000" b="1" dirty="0" smtClean="0"/>
                <a:t>1000e von </a:t>
              </a:r>
              <a:r>
                <a:rPr lang="de-DE" sz="2000" b="1" dirty="0"/>
                <a:t>Ich-AGs</a:t>
              </a:r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170688" y="5930538"/>
              <a:ext cx="7651030" cy="353943"/>
            </a:xfrm>
            <a:prstGeom prst="rect">
              <a:avLst/>
            </a:prstGeom>
            <a:solidFill>
              <a:srgbClr val="CCCC00"/>
            </a:solidFill>
          </p:spPr>
          <p:txBody>
            <a:bodyPr wrap="square" rtlCol="0">
              <a:spAutoFit/>
            </a:bodyPr>
            <a:lstStyle/>
            <a:p>
              <a:pPr algn="l" defTabSz="852488"/>
              <a:r>
                <a:rPr lang="de-DE" dirty="0" smtClean="0"/>
                <a:t>     1980       1990              2004     2004ff 	   2013 		2016ff. </a:t>
              </a:r>
              <a:endParaRPr lang="de-DE" dirty="0"/>
            </a:p>
          </p:txBody>
        </p:sp>
        <p:cxnSp>
          <p:nvCxnSpPr>
            <p:cNvPr id="36" name="Gewinkelte Verbindung 35"/>
            <p:cNvCxnSpPr/>
            <p:nvPr/>
          </p:nvCxnSpPr>
          <p:spPr bwMode="auto">
            <a:xfrm flipV="1">
              <a:off x="6125968" y="2348880"/>
              <a:ext cx="1387853" cy="579273"/>
            </a:xfrm>
            <a:prstGeom prst="bentConnector3">
              <a:avLst>
                <a:gd name="adj1" fmla="val 37178"/>
              </a:avLst>
            </a:prstGeom>
            <a:solidFill>
              <a:schemeClr val="accent1"/>
            </a:solidFill>
            <a:ln w="254000" cap="flat" cmpd="sng" algn="ctr">
              <a:solidFill>
                <a:schemeClr val="accent5">
                  <a:lumMod val="75000"/>
                </a:schemeClr>
              </a:solidFill>
              <a:prstDash val="sysDot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cxnSp>
        <p:nvCxnSpPr>
          <p:cNvPr id="46" name="Gerader Verbinder 45"/>
          <p:cNvCxnSpPr/>
          <p:nvPr/>
        </p:nvCxnSpPr>
        <p:spPr bwMode="auto">
          <a:xfrm>
            <a:off x="341399" y="5943114"/>
            <a:ext cx="914400" cy="914400"/>
          </a:xfrm>
          <a:prstGeom prst="lin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7" name="Richtungspfeil 6"/>
          <p:cNvSpPr/>
          <p:nvPr/>
        </p:nvSpPr>
        <p:spPr bwMode="auto">
          <a:xfrm>
            <a:off x="971600" y="1429862"/>
            <a:ext cx="5400600" cy="1697901"/>
          </a:xfrm>
          <a:prstGeom prst="homePlate">
            <a:avLst>
              <a:gd name="adj" fmla="val 37086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de-DE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Engere</a:t>
            </a:r>
            <a:r>
              <a:rPr kumimoji="0" lang="de-DE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Koop mit befreundeten Nach-</a:t>
            </a:r>
            <a:r>
              <a:rPr kumimoji="0" lang="de-DE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barn</a:t>
            </a:r>
            <a:r>
              <a:rPr kumimoji="0" lang="de-DE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im großen Markt der Freelancer, </a:t>
            </a:r>
            <a:r>
              <a:rPr kumimoji="0" lang="de-DE" sz="20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Contracters</a:t>
            </a:r>
            <a:r>
              <a:rPr kumimoji="0" lang="de-DE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und Solo-Selbständigen</a:t>
            </a:r>
          </a:p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de-DE" sz="2000" baseline="0" dirty="0" smtClean="0"/>
              <a:t>Akzeptanz</a:t>
            </a:r>
            <a:r>
              <a:rPr lang="de-DE" sz="2000" dirty="0" smtClean="0"/>
              <a:t> einer Vorsorgepflicht oder </a:t>
            </a:r>
            <a:br>
              <a:rPr lang="de-DE" sz="2000" dirty="0" smtClean="0"/>
            </a:br>
            <a:r>
              <a:rPr lang="de-DE" sz="2000" dirty="0" smtClean="0"/>
              <a:t>sogar der Bürgerversicherung?</a:t>
            </a:r>
          </a:p>
          <a:p>
            <a:pPr marL="342900" marR="0" indent="-342900"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de-DE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Wir sind die Wissensarbeiter!</a:t>
            </a:r>
          </a:p>
        </p:txBody>
      </p:sp>
      <p:sp>
        <p:nvSpPr>
          <p:cNvPr id="6" name="Rechteck 5"/>
          <p:cNvSpPr/>
          <p:nvPr/>
        </p:nvSpPr>
        <p:spPr>
          <a:xfrm>
            <a:off x="4279393" y="4108430"/>
            <a:ext cx="977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800" b="1" dirty="0" smtClean="0"/>
              <a:t>Wir-AG</a:t>
            </a:r>
            <a:endParaRPr lang="de-DE" dirty="0"/>
          </a:p>
        </p:txBody>
      </p:sp>
      <p:sp>
        <p:nvSpPr>
          <p:cNvPr id="16" name="Textfeld 15"/>
          <p:cNvSpPr txBox="1"/>
          <p:nvPr/>
        </p:nvSpPr>
        <p:spPr bwMode="auto">
          <a:xfrm>
            <a:off x="5481110" y="1548425"/>
            <a:ext cx="675066" cy="1685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381" tIns="45690" rIns="91381" bIns="45690" numCol="1" rtlCol="0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de-DE" sz="11500" b="1" dirty="0" smtClean="0">
                <a:solidFill>
                  <a:srgbClr val="969696"/>
                </a:solidFill>
              </a:rPr>
              <a:t>!</a:t>
            </a:r>
            <a:endParaRPr lang="de-DE" sz="11500" b="1" dirty="0">
              <a:solidFill>
                <a:srgbClr val="9696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5378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Agiles Entwickeln setzt rasche und enge Interaktion voraus</a:t>
            </a:r>
            <a:endParaRPr lang="de-DE" dirty="0"/>
          </a:p>
        </p:txBody>
      </p:sp>
      <p:sp>
        <p:nvSpPr>
          <p:cNvPr id="5" name="Flussdiagramm: Dokument 4"/>
          <p:cNvSpPr/>
          <p:nvPr/>
        </p:nvSpPr>
        <p:spPr bwMode="auto">
          <a:xfrm rot="21280532">
            <a:off x="775045" y="1655576"/>
            <a:ext cx="4345803" cy="4360732"/>
          </a:xfrm>
          <a:prstGeom prst="flowChartDocumen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/>
            <a:endParaRPr lang="de-DE" sz="2000" dirty="0" smtClean="0">
              <a:solidFill>
                <a:srgbClr val="993300"/>
              </a:solidFill>
              <a:latin typeface="Segoe Script" panose="020B0504020000000003" pitchFamily="34" charset="0"/>
              <a:cs typeface="MV Boli" panose="02000500030200090000" pitchFamily="2" charset="0"/>
            </a:endParaRPr>
          </a:p>
          <a:p>
            <a:pPr algn="l"/>
            <a:endParaRPr lang="de-DE" sz="300" dirty="0">
              <a:solidFill>
                <a:srgbClr val="993300"/>
              </a:solidFill>
              <a:latin typeface="Segoe Script" panose="020B0504020000000003" pitchFamily="34" charset="0"/>
              <a:cs typeface="MV Boli" panose="02000500030200090000" pitchFamily="2" charset="0"/>
            </a:endParaRPr>
          </a:p>
          <a:p>
            <a:pPr algn="l"/>
            <a:r>
              <a:rPr lang="de-DE" sz="2000" dirty="0" smtClean="0">
                <a:solidFill>
                  <a:srgbClr val="993300"/>
                </a:solidFill>
                <a:latin typeface="Segoe Script" panose="020B0504020000000003" pitchFamily="34" charset="0"/>
                <a:cs typeface="MV Boli" panose="02000500030200090000" pitchFamily="2" charset="0"/>
              </a:rPr>
              <a:t>Agile </a:t>
            </a:r>
            <a:r>
              <a:rPr lang="de-DE" sz="2000" dirty="0" err="1">
                <a:solidFill>
                  <a:srgbClr val="993300"/>
                </a:solidFill>
                <a:latin typeface="Segoe Script" panose="020B0504020000000003" pitchFamily="34" charset="0"/>
                <a:cs typeface="MV Boli" panose="02000500030200090000" pitchFamily="2" charset="0"/>
              </a:rPr>
              <a:t>Manifesto</a:t>
            </a:r>
            <a:r>
              <a:rPr lang="de-DE" sz="2000" dirty="0">
                <a:solidFill>
                  <a:srgbClr val="993300"/>
                </a:solidFill>
                <a:latin typeface="Segoe Script" panose="020B0504020000000003" pitchFamily="34" charset="0"/>
                <a:cs typeface="MV Boli" panose="02000500030200090000" pitchFamily="2" charset="0"/>
              </a:rPr>
              <a:t> for Software Development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000" dirty="0" err="1">
                <a:latin typeface="Segoe Script" panose="020B0504020000000003" pitchFamily="34" charset="0"/>
              </a:rPr>
              <a:t>Individuals</a:t>
            </a:r>
            <a:r>
              <a:rPr lang="de-DE" sz="2000" dirty="0">
                <a:latin typeface="Segoe Script" panose="020B0504020000000003" pitchFamily="34" charset="0"/>
              </a:rPr>
              <a:t> and </a:t>
            </a:r>
            <a:r>
              <a:rPr lang="de-DE" sz="2000" dirty="0" err="1">
                <a:latin typeface="Segoe Script" panose="020B0504020000000003" pitchFamily="34" charset="0"/>
              </a:rPr>
              <a:t>interactions</a:t>
            </a:r>
            <a:r>
              <a:rPr lang="de-DE" sz="2000" dirty="0">
                <a:latin typeface="Segoe Script" panose="020B0504020000000003" pitchFamily="34" charset="0"/>
              </a:rPr>
              <a:t> </a:t>
            </a:r>
            <a:r>
              <a:rPr lang="de-DE" sz="2000" dirty="0" err="1">
                <a:latin typeface="Segoe Script" panose="020B0504020000000003" pitchFamily="34" charset="0"/>
              </a:rPr>
              <a:t>over</a:t>
            </a:r>
            <a:r>
              <a:rPr lang="de-DE" sz="2000" dirty="0">
                <a:latin typeface="Segoe Script" panose="020B0504020000000003" pitchFamily="34" charset="0"/>
              </a:rPr>
              <a:t> </a:t>
            </a:r>
            <a:r>
              <a:rPr lang="de-DE" sz="2000" dirty="0" err="1">
                <a:latin typeface="Segoe Script" panose="020B0504020000000003" pitchFamily="34" charset="0"/>
              </a:rPr>
              <a:t>processes</a:t>
            </a:r>
            <a:r>
              <a:rPr lang="de-DE" sz="2000" dirty="0">
                <a:latin typeface="Segoe Script" panose="020B0504020000000003" pitchFamily="34" charset="0"/>
              </a:rPr>
              <a:t> and </a:t>
            </a:r>
            <a:r>
              <a:rPr lang="de-DE" sz="2000" dirty="0" err="1">
                <a:latin typeface="Segoe Script" panose="020B0504020000000003" pitchFamily="34" charset="0"/>
              </a:rPr>
              <a:t>tools</a:t>
            </a:r>
            <a:endParaRPr lang="de-DE" sz="2000" dirty="0">
              <a:latin typeface="Segoe Script" panose="020B0504020000000003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000" dirty="0">
                <a:latin typeface="Segoe Script" panose="020B0504020000000003" pitchFamily="34" charset="0"/>
              </a:rPr>
              <a:t>Working </a:t>
            </a:r>
            <a:r>
              <a:rPr lang="de-DE" sz="2000" dirty="0" err="1">
                <a:latin typeface="Segoe Script" panose="020B0504020000000003" pitchFamily="34" charset="0"/>
              </a:rPr>
              <a:t>software</a:t>
            </a:r>
            <a:r>
              <a:rPr lang="de-DE" sz="2000" dirty="0">
                <a:latin typeface="Segoe Script" panose="020B0504020000000003" pitchFamily="34" charset="0"/>
              </a:rPr>
              <a:t> </a:t>
            </a:r>
            <a:r>
              <a:rPr lang="de-DE" sz="2000" dirty="0" err="1">
                <a:latin typeface="Segoe Script" panose="020B0504020000000003" pitchFamily="34" charset="0"/>
              </a:rPr>
              <a:t>over</a:t>
            </a:r>
            <a:r>
              <a:rPr lang="de-DE" sz="2000" dirty="0">
                <a:latin typeface="Segoe Script" panose="020B0504020000000003" pitchFamily="34" charset="0"/>
              </a:rPr>
              <a:t> </a:t>
            </a:r>
            <a:r>
              <a:rPr lang="de-DE" sz="2000" dirty="0" err="1">
                <a:latin typeface="Segoe Script" panose="020B0504020000000003" pitchFamily="34" charset="0"/>
              </a:rPr>
              <a:t>comprehensive</a:t>
            </a:r>
            <a:r>
              <a:rPr lang="de-DE" sz="2000" dirty="0">
                <a:latin typeface="Segoe Script" panose="020B0504020000000003" pitchFamily="34" charset="0"/>
              </a:rPr>
              <a:t> </a:t>
            </a:r>
            <a:r>
              <a:rPr lang="de-DE" sz="2000" dirty="0" err="1">
                <a:latin typeface="Segoe Script" panose="020B0504020000000003" pitchFamily="34" charset="0"/>
              </a:rPr>
              <a:t>documention</a:t>
            </a:r>
            <a:endParaRPr lang="de-DE" sz="2000" dirty="0">
              <a:latin typeface="Segoe Script" panose="020B0504020000000003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000" dirty="0">
                <a:latin typeface="Segoe Script" panose="020B0504020000000003" pitchFamily="34" charset="0"/>
              </a:rPr>
              <a:t>Customer </a:t>
            </a:r>
            <a:r>
              <a:rPr lang="de-DE" sz="2000" dirty="0" err="1">
                <a:latin typeface="Segoe Script" panose="020B0504020000000003" pitchFamily="34" charset="0"/>
              </a:rPr>
              <a:t>collaboration</a:t>
            </a:r>
            <a:r>
              <a:rPr lang="de-DE" sz="2000" dirty="0">
                <a:latin typeface="Segoe Script" panose="020B0504020000000003" pitchFamily="34" charset="0"/>
              </a:rPr>
              <a:t> </a:t>
            </a:r>
            <a:r>
              <a:rPr lang="de-DE" sz="2000" dirty="0" err="1">
                <a:latin typeface="Segoe Script" panose="020B0504020000000003" pitchFamily="34" charset="0"/>
              </a:rPr>
              <a:t>over</a:t>
            </a:r>
            <a:r>
              <a:rPr lang="de-DE" sz="2000" dirty="0">
                <a:latin typeface="Segoe Script" panose="020B0504020000000003" pitchFamily="34" charset="0"/>
              </a:rPr>
              <a:t> </a:t>
            </a:r>
            <a:r>
              <a:rPr lang="de-DE" sz="2000" dirty="0" err="1">
                <a:latin typeface="Segoe Script" panose="020B0504020000000003" pitchFamily="34" charset="0"/>
              </a:rPr>
              <a:t>contract</a:t>
            </a:r>
            <a:r>
              <a:rPr lang="de-DE" sz="2000" dirty="0">
                <a:latin typeface="Segoe Script" panose="020B0504020000000003" pitchFamily="34" charset="0"/>
              </a:rPr>
              <a:t> </a:t>
            </a:r>
            <a:r>
              <a:rPr lang="de-DE" sz="2000" dirty="0" err="1">
                <a:latin typeface="Segoe Script" panose="020B0504020000000003" pitchFamily="34" charset="0"/>
              </a:rPr>
              <a:t>negotiation</a:t>
            </a:r>
            <a:endParaRPr lang="de-DE" sz="2000" dirty="0">
              <a:latin typeface="Segoe Script" panose="020B0504020000000003" pitchFamily="34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e-DE" sz="2000" dirty="0" err="1">
                <a:latin typeface="Segoe Script" panose="020B0504020000000003" pitchFamily="34" charset="0"/>
              </a:rPr>
              <a:t>Responding</a:t>
            </a:r>
            <a:r>
              <a:rPr lang="de-DE" sz="2000" dirty="0">
                <a:latin typeface="Segoe Script" panose="020B0504020000000003" pitchFamily="34" charset="0"/>
              </a:rPr>
              <a:t> </a:t>
            </a:r>
            <a:r>
              <a:rPr lang="de-DE" sz="2000" dirty="0" err="1">
                <a:latin typeface="Segoe Script" panose="020B0504020000000003" pitchFamily="34" charset="0"/>
              </a:rPr>
              <a:t>to</a:t>
            </a:r>
            <a:r>
              <a:rPr lang="de-DE" sz="2000" dirty="0">
                <a:latin typeface="Segoe Script" panose="020B0504020000000003" pitchFamily="34" charset="0"/>
              </a:rPr>
              <a:t> </a:t>
            </a:r>
            <a:r>
              <a:rPr lang="de-DE" sz="2000" dirty="0" err="1">
                <a:latin typeface="Segoe Script" panose="020B0504020000000003" pitchFamily="34" charset="0"/>
              </a:rPr>
              <a:t>change</a:t>
            </a:r>
            <a:r>
              <a:rPr lang="de-DE" sz="2000" dirty="0">
                <a:latin typeface="Segoe Script" panose="020B0504020000000003" pitchFamily="34" charset="0"/>
              </a:rPr>
              <a:t> </a:t>
            </a:r>
            <a:r>
              <a:rPr lang="de-DE" sz="2000" dirty="0" err="1">
                <a:latin typeface="Segoe Script" panose="020B0504020000000003" pitchFamily="34" charset="0"/>
              </a:rPr>
              <a:t>over</a:t>
            </a:r>
            <a:r>
              <a:rPr lang="de-DE" sz="2000" dirty="0">
                <a:latin typeface="Segoe Script" panose="020B0504020000000003" pitchFamily="34" charset="0"/>
              </a:rPr>
              <a:t> </a:t>
            </a:r>
            <a:r>
              <a:rPr lang="de-DE" sz="2000" dirty="0" err="1">
                <a:latin typeface="Segoe Script" panose="020B0504020000000003" pitchFamily="34" charset="0"/>
              </a:rPr>
              <a:t>following</a:t>
            </a:r>
            <a:r>
              <a:rPr lang="de-DE" sz="2000" dirty="0">
                <a:latin typeface="Segoe Script" panose="020B0504020000000003" pitchFamily="34" charset="0"/>
              </a:rPr>
              <a:t> a plan</a:t>
            </a:r>
          </a:p>
        </p:txBody>
      </p:sp>
      <p:grpSp>
        <p:nvGrpSpPr>
          <p:cNvPr id="16" name="Gruppieren 15"/>
          <p:cNvGrpSpPr/>
          <p:nvPr/>
        </p:nvGrpSpPr>
        <p:grpSpPr>
          <a:xfrm>
            <a:off x="5220072" y="2276872"/>
            <a:ext cx="3046560" cy="2330958"/>
            <a:chOff x="5203251" y="1988840"/>
            <a:chExt cx="3046560" cy="2330958"/>
          </a:xfrm>
        </p:grpSpPr>
        <p:sp>
          <p:nvSpPr>
            <p:cNvPr id="7" name="Textfeld 6"/>
            <p:cNvSpPr txBox="1"/>
            <p:nvPr/>
          </p:nvSpPr>
          <p:spPr>
            <a:xfrm>
              <a:off x="6213458" y="1988840"/>
              <a:ext cx="1111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smtClean="0">
                  <a:solidFill>
                    <a:srgbClr val="99330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PLAN</a:t>
              </a:r>
              <a:endParaRPr lang="de-DE" sz="2800" dirty="0">
                <a:solidFill>
                  <a:srgbClr val="993300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8" name="Textfeld 7"/>
            <p:cNvSpPr txBox="1"/>
            <p:nvPr/>
          </p:nvSpPr>
          <p:spPr>
            <a:xfrm>
              <a:off x="7521727" y="2957289"/>
              <a:ext cx="7280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smtClean="0">
                  <a:solidFill>
                    <a:srgbClr val="99330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DO</a:t>
              </a:r>
              <a:endParaRPr lang="de-DE" sz="2800" dirty="0">
                <a:solidFill>
                  <a:srgbClr val="993300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6118881" y="3796578"/>
              <a:ext cx="13003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smtClean="0">
                  <a:solidFill>
                    <a:srgbClr val="99330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CHECK</a:t>
              </a:r>
              <a:endParaRPr lang="de-DE" sz="2800" dirty="0">
                <a:solidFill>
                  <a:srgbClr val="993300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5203251" y="2957289"/>
              <a:ext cx="8210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800" dirty="0" smtClean="0">
                  <a:solidFill>
                    <a:srgbClr val="993300"/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ACT</a:t>
              </a:r>
              <a:endParaRPr lang="de-DE" sz="2800" dirty="0">
                <a:solidFill>
                  <a:srgbClr val="993300"/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12" name="Rechteckiger Pfeil 11"/>
            <p:cNvSpPr/>
            <p:nvPr/>
          </p:nvSpPr>
          <p:spPr bwMode="auto">
            <a:xfrm rot="5400000">
              <a:off x="7499075" y="2227076"/>
              <a:ext cx="576064" cy="561256"/>
            </a:xfrm>
            <a:prstGeom prst="ben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54000" tIns="45720" rIns="5400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hteckiger Pfeil 12"/>
            <p:cNvSpPr/>
            <p:nvPr/>
          </p:nvSpPr>
          <p:spPr bwMode="auto">
            <a:xfrm rot="10800000">
              <a:off x="7425340" y="3605731"/>
              <a:ext cx="576064" cy="561256"/>
            </a:xfrm>
            <a:prstGeom prst="ben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54000" tIns="45720" rIns="5400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hteckiger Pfeil 13"/>
            <p:cNvSpPr/>
            <p:nvPr/>
          </p:nvSpPr>
          <p:spPr bwMode="auto">
            <a:xfrm rot="16200000">
              <a:off x="5471396" y="3493591"/>
              <a:ext cx="576064" cy="561256"/>
            </a:xfrm>
            <a:prstGeom prst="ben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54000" tIns="45720" rIns="5400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hteckiger Pfeil 14"/>
            <p:cNvSpPr/>
            <p:nvPr/>
          </p:nvSpPr>
          <p:spPr bwMode="auto">
            <a:xfrm>
              <a:off x="5510168" y="2169877"/>
              <a:ext cx="576064" cy="561256"/>
            </a:xfrm>
            <a:prstGeom prst="bentArrow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  <a:effectLst/>
            <a:extLst/>
          </p:spPr>
          <p:txBody>
            <a:bodyPr vert="horz" wrap="square" lIns="54000" tIns="45720" rIns="5400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7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38401304-285C-4E4E-81C4-6A2A48174FD4}" type="datetime4">
              <a:rPr lang="de-DE" altLang="de-DE" smtClean="0"/>
              <a:t>23. April 2016</a:t>
            </a:fld>
            <a:endParaRPr lang="de-DE" altLang="de-DE" dirty="0"/>
          </a:p>
        </p:txBody>
      </p:sp>
      <p:sp>
        <p:nvSpPr>
          <p:cNvPr id="18" name="Rechteck 17"/>
          <p:cNvSpPr/>
          <p:nvPr/>
        </p:nvSpPr>
        <p:spPr bwMode="auto">
          <a:xfrm>
            <a:off x="5560046" y="4744779"/>
            <a:ext cx="2375898" cy="83099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</a:rPr>
              <a:t>Einbettung macht agiler!</a:t>
            </a:r>
            <a:endParaRPr lang="de-DE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5757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AF13-E257-4B8E-B905-F964F1109273}" type="datetime4">
              <a:rPr lang="de-DE" altLang="de-DE" smtClean="0"/>
              <a:t>23. April 2016</a:t>
            </a:fld>
            <a:endParaRPr lang="de-DE" altLang="de-DE" dirty="0"/>
          </a:p>
        </p:txBody>
      </p:sp>
      <p:pic>
        <p:nvPicPr>
          <p:cNvPr id="1026" name="Picture 2" descr="https://wissensarbeiter.files.wordpress.com/2011/02/screen-shot-2011-02-16-at-23-28-16.png?w=300&amp;h=13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479"/>
            <a:ext cx="914787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1905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 bwMode="auto">
          <a:xfrm>
            <a:off x="539552" y="1584369"/>
            <a:ext cx="3916058" cy="44935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600" b="1" dirty="0" smtClean="0">
                <a:solidFill>
                  <a:schemeClr val="bg1"/>
                </a:solidFill>
              </a:rPr>
              <a:t>UNSERE PAROLE:</a:t>
            </a:r>
            <a:endParaRPr lang="de-DE" sz="2600" b="1" dirty="0">
              <a:solidFill>
                <a:schemeClr val="bg1"/>
              </a:solidFill>
            </a:endParaRPr>
          </a:p>
          <a:p>
            <a:r>
              <a:rPr lang="de-DE" sz="2600" dirty="0" smtClean="0">
                <a:solidFill>
                  <a:schemeClr val="bg1"/>
                </a:solidFill>
              </a:rPr>
              <a:t>Gerade </a:t>
            </a:r>
            <a:r>
              <a:rPr lang="de-DE" sz="2600" dirty="0">
                <a:solidFill>
                  <a:schemeClr val="bg1"/>
                </a:solidFill>
              </a:rPr>
              <a:t>in einer sozialen und ökologischen </a:t>
            </a:r>
            <a:r>
              <a:rPr lang="de-DE" sz="2600" dirty="0" smtClean="0">
                <a:solidFill>
                  <a:schemeClr val="bg1"/>
                </a:solidFill>
              </a:rPr>
              <a:t>Markt-wirtschaft </a:t>
            </a:r>
            <a:r>
              <a:rPr lang="de-DE" sz="2600" dirty="0">
                <a:solidFill>
                  <a:schemeClr val="bg1"/>
                </a:solidFill>
              </a:rPr>
              <a:t>mit </a:t>
            </a:r>
            <a:r>
              <a:rPr lang="de-DE" sz="2600" dirty="0" smtClean="0">
                <a:solidFill>
                  <a:schemeClr val="bg1"/>
                </a:solidFill>
              </a:rPr>
              <a:t>unentbehr-lichen </a:t>
            </a:r>
            <a:r>
              <a:rPr lang="de-DE" sz="2600" dirty="0">
                <a:solidFill>
                  <a:schemeClr val="bg1"/>
                </a:solidFill>
              </a:rPr>
              <a:t>Regulierungen </a:t>
            </a:r>
            <a:r>
              <a:rPr lang="de-DE" sz="2600" dirty="0" smtClean="0">
                <a:solidFill>
                  <a:schemeClr val="bg1"/>
                </a:solidFill>
              </a:rPr>
              <a:t>zu </a:t>
            </a:r>
            <a:r>
              <a:rPr lang="de-DE" sz="2600" dirty="0">
                <a:solidFill>
                  <a:schemeClr val="bg1"/>
                </a:solidFill>
              </a:rPr>
              <a:t>G</a:t>
            </a:r>
            <a:r>
              <a:rPr lang="de-DE" sz="2600" dirty="0" smtClean="0">
                <a:solidFill>
                  <a:schemeClr val="bg1"/>
                </a:solidFill>
              </a:rPr>
              <a:t>unsten </a:t>
            </a:r>
            <a:r>
              <a:rPr lang="de-DE" sz="2600" dirty="0">
                <a:solidFill>
                  <a:schemeClr val="bg1"/>
                </a:solidFill>
              </a:rPr>
              <a:t>der „</a:t>
            </a:r>
            <a:r>
              <a:rPr lang="de-DE" sz="2600" dirty="0" smtClean="0">
                <a:solidFill>
                  <a:schemeClr val="bg1"/>
                </a:solidFill>
              </a:rPr>
              <a:t>schwachen“ Produktionsfaktoren Arbeit </a:t>
            </a:r>
            <a:r>
              <a:rPr lang="de-DE" sz="2600" dirty="0">
                <a:solidFill>
                  <a:schemeClr val="bg1"/>
                </a:solidFill>
              </a:rPr>
              <a:t>und Umwelt </a:t>
            </a:r>
            <a:r>
              <a:rPr lang="de-DE" sz="2600" dirty="0" smtClean="0">
                <a:solidFill>
                  <a:schemeClr val="bg1"/>
                </a:solidFill>
              </a:rPr>
              <a:t>bedarf es auch starker Elemente marktwirtschaftlicher Freiheit und </a:t>
            </a:r>
            <a:r>
              <a:rPr lang="de-DE" sz="2600" dirty="0">
                <a:solidFill>
                  <a:schemeClr val="bg1"/>
                </a:solidFill>
              </a:rPr>
              <a:t>Agilität</a:t>
            </a:r>
            <a:r>
              <a:rPr lang="de-DE" sz="2600" dirty="0" smtClean="0">
                <a:solidFill>
                  <a:schemeClr val="bg1"/>
                </a:solidFill>
              </a:rPr>
              <a:t>!</a:t>
            </a:r>
            <a:endParaRPr lang="de-DE" sz="2600" dirty="0">
              <a:solidFill>
                <a:schemeClr val="bg1"/>
              </a:solidFill>
            </a:endParaRP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7AE5334C-1556-42BA-A601-25EEAD8A7E4F}" type="datetime4">
              <a:rPr lang="de-DE" altLang="de-DE" smtClean="0"/>
              <a:t>23. April 2016</a:t>
            </a:fld>
            <a:endParaRPr lang="de-DE" altLang="de-DE" dirty="0"/>
          </a:p>
        </p:txBody>
      </p:sp>
      <p:sp>
        <p:nvSpPr>
          <p:cNvPr id="6" name="Rechteck 5"/>
          <p:cNvSpPr/>
          <p:nvPr/>
        </p:nvSpPr>
        <p:spPr bwMode="auto">
          <a:xfrm>
            <a:off x="4788024" y="1568981"/>
            <a:ext cx="3888432" cy="452431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r>
              <a:rPr lang="de-DE" sz="2400" b="1" dirty="0" smtClean="0">
                <a:solidFill>
                  <a:schemeClr val="bg1"/>
                </a:solidFill>
              </a:rPr>
              <a:t>HERE‘S THE DEAL:</a:t>
            </a:r>
            <a:endParaRPr lang="de-DE" sz="2400" b="1" dirty="0">
              <a:solidFill>
                <a:schemeClr val="bg1"/>
              </a:solidFill>
            </a:endParaRPr>
          </a:p>
          <a:p>
            <a:r>
              <a:rPr lang="de-DE" sz="2400" dirty="0" smtClean="0">
                <a:solidFill>
                  <a:schemeClr val="bg1"/>
                </a:solidFill>
              </a:rPr>
              <a:t>Der Sozialstaat sichert den neuen Selbständigen und Wissensarbeitern ihre freiberufliche Berufsfreiheit.</a:t>
            </a:r>
          </a:p>
          <a:p>
            <a:r>
              <a:rPr lang="de-DE" sz="2400" dirty="0" smtClean="0">
                <a:solidFill>
                  <a:schemeClr val="bg1"/>
                </a:solidFill>
              </a:rPr>
              <a:t>Wir akzeptieren, dass der Sozialstaat von jedem  Bürger ein Minimum an Vorsorge für Krankheit, Alter oder Armut erwartet und dass hierzu gerade die Leistungsfähigen beitragen.</a:t>
            </a:r>
            <a:endParaRPr lang="de-DE" sz="2400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333375"/>
            <a:ext cx="8231188" cy="1008063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21529D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1529D"/>
                </a:solidFill>
                <a:latin typeface="Arial" panose="020B0604020202020204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1529D"/>
                </a:solidFill>
                <a:latin typeface="Arial" panose="020B0604020202020204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1529D"/>
                </a:solidFill>
                <a:latin typeface="Arial" panose="020B0604020202020204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1529D"/>
                </a:solidFill>
                <a:latin typeface="Arial" panose="020B0604020202020204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1529D"/>
                </a:solidFill>
                <a:latin typeface="Arial" panose="020B0604020202020204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1529D"/>
                </a:solidFill>
                <a:latin typeface="Arial" panose="020B0604020202020204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1529D"/>
                </a:solidFill>
                <a:latin typeface="Arial" panose="020B0604020202020204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21529D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3200" dirty="0" smtClean="0"/>
              <a:t>Soziale Marktwirtschaft und Samurais: Beide brauchen einander</a:t>
            </a:r>
            <a:endParaRPr lang="de-DE" altLang="de-DE" sz="3200" dirty="0"/>
          </a:p>
        </p:txBody>
      </p:sp>
    </p:spTree>
    <p:extLst>
      <p:ext uri="{BB962C8B-B14F-4D97-AF65-F5344CB8AC3E}">
        <p14:creationId xmlns:p14="http://schemas.microsoft.com/office/powerpoint/2010/main" val="36568271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67FB-7416-448A-8116-5B9047824955}" type="datetime4">
              <a:rPr lang="de-DE" altLang="de-DE" smtClean="0"/>
              <a:t>23. April 2016</a:t>
            </a:fld>
            <a:endParaRPr lang="de-DE" alt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12" y="0"/>
            <a:ext cx="9180512" cy="6858000"/>
          </a:xfrm>
          <a:prstGeom prst="rect">
            <a:avLst/>
          </a:prstGeom>
          <a:effectLst>
            <a:glow rad="215900">
              <a:schemeClr val="accent4">
                <a:satMod val="175000"/>
                <a:alpha val="2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4145854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6D6B7-F9A3-4738-822F-00824AB41984}" type="datetime4">
              <a:rPr lang="de-DE" altLang="de-DE" smtClean="0"/>
              <a:t>23. April 2016</a:t>
            </a:fld>
            <a:endParaRPr lang="de-DE" altLang="de-DE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pic>
        <p:nvPicPr>
          <p:cNvPr id="2049" name="Grafik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64" t="3526" r="21014" b="56219"/>
          <a:stretch>
            <a:fillRect/>
          </a:stretch>
        </p:blipFill>
        <p:spPr bwMode="auto">
          <a:xfrm>
            <a:off x="7164288" y="260648"/>
            <a:ext cx="1584176" cy="210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39552" y="699045"/>
            <a:ext cx="7992888" cy="5187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hangingPunct="0">
              <a:lnSpc>
                <a:spcPct val="90000"/>
              </a:lnSpc>
              <a:spcAft>
                <a:spcPts val="400"/>
              </a:spcAft>
            </a:pP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Dr. Anselm Görres ist Volkswirt, seit 1994</a:t>
            </a:r>
            <a:r>
              <a:rPr lang="de-DE" altLang="de-DE" sz="2000" dirty="0">
                <a:ea typeface="Times New Roman" panose="02020603050405020304" pitchFamily="18" charset="0"/>
              </a:rPr>
              <a:t> </a:t>
            </a:r>
            <a:r>
              <a:rPr lang="de-DE" altLang="de-DE" sz="2000" dirty="0" smtClean="0">
                <a:ea typeface="Times New Roman" panose="02020603050405020304" pitchFamily="18" charset="0"/>
              </a:rPr>
              <a:t>Interim-Provider,</a:t>
            </a:r>
            <a:br>
              <a:rPr lang="de-DE" altLang="de-DE" sz="2000" dirty="0" smtClean="0">
                <a:ea typeface="Times New Roman" panose="02020603050405020304" pitchFamily="18" charset="0"/>
              </a:rPr>
            </a:br>
            <a:r>
              <a:rPr lang="de-DE" altLang="de-DE" sz="2000" dirty="0" smtClean="0">
                <a:ea typeface="Times New Roman" panose="02020603050405020304" pitchFamily="18" charset="0"/>
              </a:rPr>
              <a:t>seit 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1996 Gründer und Inhaber der Zeitmanager München</a:t>
            </a:r>
            <a:b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</a:b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GmbH sowie Mitgründer und Ehrenvorsitzender des </a:t>
            </a:r>
            <a:b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</a:b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DACH-weiten</a:t>
            </a:r>
            <a:r>
              <a:rPr kumimoji="0" lang="de-DE" alt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Interim-Verbands AIMP. </a:t>
            </a:r>
          </a:p>
          <a:p>
            <a:pPr lvl="0" algn="l" eaLnBrk="0" hangingPunct="0">
              <a:lnSpc>
                <a:spcPct val="90000"/>
              </a:lnSpc>
              <a:spcAft>
                <a:spcPts val="400"/>
              </a:spcAft>
            </a:pP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Ehrenamtlich engagiert er sich für marktwirtschaftlichen </a:t>
            </a:r>
            <a:b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</a:b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Umweltschutz und eine Ökosoziale Marktwirtschaft (bei </a:t>
            </a:r>
            <a:b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</a:b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FÖS e.V./ Green Budget Europe/ Ökosoziale Hochschultage).</a:t>
            </a:r>
            <a:endParaRPr kumimoji="0" lang="de-DE" alt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l" eaLnBrk="0" hangingPunct="0">
              <a:lnSpc>
                <a:spcPct val="90000"/>
              </a:lnSpc>
              <a:spcAft>
                <a:spcPts val="400"/>
              </a:spcAft>
            </a:pPr>
            <a:r>
              <a:rPr lang="de-DE" altLang="de-DE" sz="2000" dirty="0">
                <a:ea typeface="Times New Roman" panose="02020603050405020304" pitchFamily="18" charset="0"/>
              </a:rPr>
              <a:t>S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ein Urgroßvater Peter Spahn (1846-1925) war Zentrumspolitiker, sechs Jahre Vizepräsident des Reichstags und 1917/18 preußischer Justizminister. Im Reichstag war er als </a:t>
            </a:r>
            <a:r>
              <a:rPr lang="de-DE" altLang="de-DE" sz="2000" dirty="0" smtClean="0">
                <a:ea typeface="Times New Roman" panose="02020603050405020304" pitchFamily="18" charset="0"/>
              </a:rPr>
              <a:t>Kommissionsv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orsitzender maßgeblich an der Ausarbeitung des BGB beteiligt.</a:t>
            </a:r>
            <a:endParaRPr kumimoji="0" lang="de-DE" alt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Frühere Beiträge zum Thema: </a:t>
            </a:r>
            <a:r>
              <a: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Ein Lob der Unabhängigkeit (SZ 25.01.16)</a:t>
            </a:r>
            <a:r>
              <a: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, </a:t>
            </a:r>
            <a:r>
              <a: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Freiberufler unter Verdacht (Personalwirtschaft 1/2016)</a:t>
            </a:r>
            <a:r>
              <a: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400"/>
              </a:spcAft>
              <a:buClrTx/>
              <a:buSzTx/>
              <a:buFontTx/>
              <a:buNone/>
              <a:tabLst/>
            </a:pP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Weitere Info</a:t>
            </a:r>
            <a:r>
              <a:rPr kumimoji="0" lang="de-DE" alt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auf </a:t>
            </a: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ZMM-Themenseite</a:t>
            </a:r>
            <a:r>
              <a:rPr kumimoji="0" lang="de-DE" alt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5"/>
              </a:rPr>
              <a:t>www.zmm.de/de/go/berufsfreiheit.html</a:t>
            </a:r>
            <a:r>
              <a:rPr kumimoji="0" lang="de-DE" altLang="de-DE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kumimoji="0" lang="de-DE" altLang="de-DE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kumimoji="0" lang="de-DE" alt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l" eaLnBrk="0" hangingPunct="0">
              <a:lnSpc>
                <a:spcPct val="90000"/>
              </a:lnSpc>
              <a:spcAft>
                <a:spcPts val="400"/>
              </a:spcAft>
            </a:pPr>
            <a:r>
              <a:rPr kumimoji="0" lang="de-DE" altLang="de-D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Andere</a:t>
            </a:r>
            <a:r>
              <a:rPr kumimoji="0" lang="de-DE" alt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Themenangebote: Der Weg zur Ökosozialen Marktwirtschaft – Berufsgeschichte der Manager </a:t>
            </a:r>
            <a:r>
              <a:rPr lang="de-DE" altLang="de-DE" sz="2000" dirty="0" smtClean="0"/>
              <a:t>– </a:t>
            </a:r>
            <a:r>
              <a:rPr lang="de-DE" altLang="de-DE" sz="2000" dirty="0"/>
              <a:t>EU als Vorreiter grünen und inklusiven Wachstums</a:t>
            </a:r>
            <a:r>
              <a:rPr kumimoji="0" lang="de-DE" altLang="de-DE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– Deutschland braucht bessere Eliten</a:t>
            </a:r>
            <a:endParaRPr kumimoji="0" lang="de-DE" altLang="de-D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608817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31188" cy="1008063"/>
          </a:xfrm>
        </p:spPr>
        <p:txBody>
          <a:bodyPr/>
          <a:lstStyle/>
          <a:p>
            <a:r>
              <a:rPr lang="de-DE" dirty="0" smtClean="0"/>
              <a:t>Haben die keine anderen Themen?</a:t>
            </a:r>
            <a:br>
              <a:rPr lang="de-DE" dirty="0" smtClean="0"/>
            </a:br>
            <a:r>
              <a:rPr lang="de-DE" sz="2600" b="0" dirty="0"/>
              <a:t>Seit </a:t>
            </a:r>
            <a:r>
              <a:rPr lang="de-DE" sz="2600" b="0" dirty="0" smtClean="0"/>
              <a:t>2005 </a:t>
            </a:r>
            <a:r>
              <a:rPr lang="de-DE" sz="2600" b="0" dirty="0"/>
              <a:t>diskutiert der AIMP regelmäßig Rechtsfragen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E4EC8A-D8FB-44F2-ABE2-C8903DBB1E0B}" type="datetime4">
              <a:rPr lang="de-DE" altLang="de-DE" smtClean="0"/>
              <a:t>23. April 2016</a:t>
            </a:fld>
            <a:endParaRPr lang="de-DE" alt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507017"/>
              </p:ext>
            </p:extLst>
          </p:nvPr>
        </p:nvGraphicFramePr>
        <p:xfrm>
          <a:off x="652906" y="1177704"/>
          <a:ext cx="7839776" cy="465346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097825"/>
                <a:gridCol w="2464799"/>
                <a:gridCol w="4277152"/>
              </a:tblGrid>
              <a:tr h="260645"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21529D"/>
                          </a:solidFill>
                        </a:rPr>
                        <a:t>Zeit</a:t>
                      </a:r>
                      <a:endParaRPr lang="de-DE" sz="1400" dirty="0">
                        <a:solidFill>
                          <a:srgbClr val="21529D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21529D"/>
                          </a:solidFill>
                        </a:rPr>
                        <a:t>Anlass</a:t>
                      </a:r>
                      <a:endParaRPr lang="de-DE" sz="1400" dirty="0">
                        <a:solidFill>
                          <a:srgbClr val="21529D"/>
                        </a:solidFill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r>
                        <a:rPr lang="de-DE" sz="1400" dirty="0" smtClean="0">
                          <a:solidFill>
                            <a:srgbClr val="21529D"/>
                          </a:solidFill>
                        </a:rPr>
                        <a:t>Rechtsthemen</a:t>
                      </a:r>
                      <a:endParaRPr lang="de-DE" sz="1400" dirty="0">
                        <a:solidFill>
                          <a:srgbClr val="21529D"/>
                        </a:solidFill>
                      </a:endParaRPr>
                    </a:p>
                  </a:txBody>
                  <a:tcPr marT="0" marB="0" anchor="ctr"/>
                </a:tc>
              </a:tr>
              <a:tr h="52216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2005.09.22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Bundesweites</a:t>
                      </a:r>
                      <a:r>
                        <a:rPr lang="de-DE" sz="1400" baseline="0" dirty="0" smtClean="0"/>
                        <a:t> Forum (DDIM, AIMP, ZAV), Bonn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dirty="0" smtClean="0"/>
                        <a:t>Dr. Burgard Göpfert (Gleiss</a:t>
                      </a:r>
                      <a:r>
                        <a:rPr lang="de-DE" sz="1300" baseline="0" dirty="0" smtClean="0"/>
                        <a:t> Lutz Rechtsanwälte): </a:t>
                      </a:r>
                      <a:r>
                        <a:rPr lang="de-DE" sz="1300" dirty="0" smtClean="0"/>
                        <a:t>Vertragsgestaltung – Haftungsrisiken vermeiden</a:t>
                      </a:r>
                      <a:endParaRPr lang="de-DE" sz="1300" dirty="0"/>
                    </a:p>
                  </a:txBody>
                  <a:tcPr/>
                </a:tc>
              </a:tr>
              <a:tr h="737168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2007.06.22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AIMP-Jahresforum (Wiesbaden)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dirty="0" smtClean="0"/>
                        <a:t>Workshop mit Dr. Stefanie Theis und Dr. jur. Roland Kortsik (Sozietät Fromm – Maurer):</a:t>
                      </a:r>
                      <a:r>
                        <a:rPr lang="de-DE" sz="1300" baseline="0" dirty="0" smtClean="0"/>
                        <a:t> </a:t>
                      </a:r>
                      <a:r>
                        <a:rPr lang="de-DE" sz="1300" dirty="0" smtClean="0"/>
                        <a:t>Aktuelle rechtliche Aspekte im Interim</a:t>
                      </a:r>
                      <a:r>
                        <a:rPr lang="de-DE" sz="1300" baseline="0" dirty="0" smtClean="0"/>
                        <a:t> Management</a:t>
                      </a:r>
                      <a:endParaRPr lang="de-DE" sz="1300" dirty="0"/>
                    </a:p>
                  </a:txBody>
                  <a:tcPr/>
                </a:tc>
              </a:tr>
              <a:tr h="52216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2007.11.23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AIMP-Regionalforum (STGT)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dirty="0" smtClean="0"/>
                        <a:t>Dr. Björn Demuth</a:t>
                      </a:r>
                      <a:r>
                        <a:rPr lang="de-DE" sz="1300" baseline="0" dirty="0" smtClean="0"/>
                        <a:t> (CMS Hasche Sigle): </a:t>
                      </a:r>
                      <a:r>
                        <a:rPr lang="de-DE" sz="1300" dirty="0" smtClean="0"/>
                        <a:t>Steuerliche Aspekte des Interim Managements</a:t>
                      </a:r>
                      <a:endParaRPr lang="de-DE" sz="1300" dirty="0"/>
                    </a:p>
                  </a:txBody>
                  <a:tcPr/>
                </a:tc>
              </a:tr>
              <a:tr h="52216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2013.03.07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AIMP-Regionalforum (MUC),</a:t>
                      </a:r>
                    </a:p>
                    <a:p>
                      <a:r>
                        <a:rPr lang="de-DE" sz="1400" baseline="0" dirty="0" smtClean="0"/>
                        <a:t>Rechtsfragen im Interim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dirty="0" smtClean="0"/>
                        <a:t>Dr. Dirk Freihube (Sibeth Partnerschaft): Interim</a:t>
                      </a:r>
                      <a:r>
                        <a:rPr lang="de-DE" sz="1300" baseline="0" dirty="0" smtClean="0"/>
                        <a:t> Management</a:t>
                      </a:r>
                      <a:r>
                        <a:rPr lang="de-DE" sz="1300" dirty="0" smtClean="0"/>
                        <a:t> aus Sicht eines Arbeitsrechtlers</a:t>
                      </a:r>
                      <a:endParaRPr lang="de-DE" sz="1300" dirty="0"/>
                    </a:p>
                  </a:txBody>
                  <a:tcPr/>
                </a:tc>
              </a:tr>
              <a:tr h="52216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2014.06.26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AIMP-Jahresforum (Geisenheim)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dirty="0" smtClean="0"/>
                        <a:t>Workshop mit Dr. jur. Katharina</a:t>
                      </a:r>
                      <a:r>
                        <a:rPr lang="de-DE" sz="1300" baseline="0" dirty="0" smtClean="0"/>
                        <a:t> Uffmann</a:t>
                      </a:r>
                      <a:r>
                        <a:rPr lang="de-DE" sz="1300" dirty="0" smtClean="0"/>
                        <a:t>: Legal Exchange (</a:t>
                      </a:r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Streifzug durch aktuelle Rechtsfragen)</a:t>
                      </a:r>
                      <a:endParaRPr lang="de-DE" sz="1300" dirty="0"/>
                    </a:p>
                  </a:txBody>
                  <a:tcPr/>
                </a:tc>
              </a:tr>
              <a:tr h="52216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2015.04.10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AIMP-Jahresforum (Geisenheim)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300" dirty="0" smtClean="0"/>
                        <a:t>Workshop mit Dr. jur. Katharina Uffmann: Legal Exchange (</a:t>
                      </a:r>
                      <a:r>
                        <a:rPr lang="de-DE" sz="13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Streifzug durch aktuelle Rechtsfragen)</a:t>
                      </a:r>
                      <a:endParaRPr lang="de-DE" sz="1300" dirty="0" smtClean="0"/>
                    </a:p>
                  </a:txBody>
                  <a:tcPr/>
                </a:tc>
              </a:tr>
              <a:tr h="522162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2015.07.09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AIMP-Regionalforum (STGT)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dirty="0" smtClean="0"/>
                        <a:t>Dr. Roman Frik (Vogel &amp; Partner</a:t>
                      </a:r>
                      <a:r>
                        <a:rPr lang="de-DE" sz="1300" baseline="0" dirty="0" smtClean="0"/>
                        <a:t> Rechtsanwälte): Rechtssicheres Interim Management für alle Beteiligten </a:t>
                      </a:r>
                      <a:endParaRPr lang="de-DE" sz="1300" dirty="0" smtClean="0"/>
                    </a:p>
                  </a:txBody>
                  <a:tcPr/>
                </a:tc>
              </a:tr>
              <a:tr h="522677"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2015.05.21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400" dirty="0" smtClean="0"/>
                        <a:t>AIMP-Regionalforum (MUC)</a:t>
                      </a:r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300" dirty="0" smtClean="0"/>
                        <a:t>Prof. Dr. Volker</a:t>
                      </a:r>
                      <a:r>
                        <a:rPr lang="de-DE" sz="1300" baseline="0" dirty="0" smtClean="0"/>
                        <a:t> Rieble (ZAAR): Arbeits- und sozialrechtliche Risiken des Interim Managements</a:t>
                      </a:r>
                      <a:endParaRPr lang="de-DE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Abgerundetes Rechteck 2"/>
          <p:cNvSpPr/>
          <p:nvPr/>
        </p:nvSpPr>
        <p:spPr bwMode="auto">
          <a:xfrm>
            <a:off x="457200" y="5889123"/>
            <a:ext cx="8231188" cy="476726"/>
          </a:xfrm>
          <a:prstGeom prst="roundRect">
            <a:avLst/>
          </a:prstGeom>
          <a:gradFill flip="none" rotWithShape="1">
            <a:gsLst>
              <a:gs pos="0">
                <a:srgbClr val="993300">
                  <a:tint val="66000"/>
                  <a:satMod val="160000"/>
                </a:srgbClr>
              </a:gs>
              <a:gs pos="50000">
                <a:srgbClr val="993300">
                  <a:tint val="44500"/>
                  <a:satMod val="160000"/>
                </a:srgbClr>
              </a:gs>
              <a:gs pos="100000">
                <a:srgbClr val="9933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993300"/>
            </a:solidFill>
          </a:ln>
          <a:effectLst/>
          <a:extLst/>
        </p:spPr>
        <p:txBody>
          <a:bodyPr vert="horz" wrap="square" lIns="54000" tIns="0" rIns="540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Von 1979 bis 2012 – also ein Dritteljahrhundert lang – genießt die Interim-Branche 33 wachstums-intensive</a:t>
            </a:r>
            <a:r>
              <a:rPr kumimoji="0" lang="de-DE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und weitgehend regulierungsfreie Jahre. Etwa seit 2012 nehmen die Sorgen deutlich zu.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035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Rechtssorgen in DACH</a:t>
            </a:r>
            <a:br>
              <a:rPr lang="de-DE" dirty="0" smtClean="0"/>
            </a:br>
            <a:r>
              <a:rPr lang="de-DE" sz="2600" b="0" dirty="0" smtClean="0"/>
              <a:t>Unterschiedliche Sorgen nach Ländern und Betroffenen</a:t>
            </a:r>
            <a:endParaRPr lang="de-DE" sz="2600" b="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176944"/>
              </p:ext>
            </p:extLst>
          </p:nvPr>
        </p:nvGraphicFramePr>
        <p:xfrm>
          <a:off x="457200" y="1397000"/>
          <a:ext cx="8231188" cy="4328160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2567526"/>
                <a:gridCol w="5663662"/>
              </a:tblGrid>
              <a:tr h="370840">
                <a:tc rowSpan="4">
                  <a:txBody>
                    <a:bodyPr/>
                    <a:lstStyle/>
                    <a:p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Unterschiedlicher Fokus in den</a:t>
                      </a:r>
                      <a:r>
                        <a:rPr lang="de-DE" sz="1600" b="0" baseline="0" dirty="0" smtClean="0">
                          <a:solidFill>
                            <a:schemeClr val="tx1"/>
                          </a:solidFill>
                        </a:rPr>
                        <a:t> DACH-Ländern: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1" dirty="0" smtClean="0">
                          <a:solidFill>
                            <a:srgbClr val="21529D"/>
                          </a:solidFill>
                        </a:rPr>
                        <a:t>In</a:t>
                      </a:r>
                      <a:r>
                        <a:rPr lang="de-DE" sz="1600" b="1" baseline="0" dirty="0" smtClean="0">
                          <a:solidFill>
                            <a:srgbClr val="21529D"/>
                          </a:solidFill>
                        </a:rPr>
                        <a:t> D und A </a:t>
                      </a:r>
                      <a:r>
                        <a:rPr lang="de-DE" sz="1600" b="0" baseline="0" dirty="0" smtClean="0">
                          <a:solidFill>
                            <a:schemeClr val="tx1"/>
                          </a:solidFill>
                        </a:rPr>
                        <a:t>will Staat mehr sozialversiche­rungspflichtige Beschäftigung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1" baseline="0" dirty="0" smtClean="0">
                          <a:solidFill>
                            <a:srgbClr val="21529D"/>
                          </a:solidFill>
                        </a:rPr>
                        <a:t>In CH </a:t>
                      </a:r>
                      <a:r>
                        <a:rPr lang="de-DE" sz="1600" b="0" baseline="0" dirty="0" smtClean="0">
                          <a:solidFill>
                            <a:schemeClr val="tx1"/>
                          </a:solidFill>
                        </a:rPr>
                        <a:t>gibt es Probleme v.a. für ausländische Provider und Professionals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600" b="1" baseline="0" dirty="0" smtClean="0">
                          <a:solidFill>
                            <a:srgbClr val="21529D"/>
                          </a:solidFill>
                        </a:rPr>
                        <a:t>Hier Fokus auf D</a:t>
                      </a:r>
                      <a:endParaRPr lang="de-DE" sz="1600" b="1" dirty="0">
                        <a:solidFill>
                          <a:srgbClr val="21529D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smtClean="0">
                          <a:solidFill>
                            <a:srgbClr val="21529D"/>
                          </a:solidFill>
                        </a:rPr>
                        <a:t>KUNDE</a:t>
                      </a:r>
                    </a:p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Rückwirkend 18,7% Rentenbeiträge bis über 4 Jahre?</a:t>
                      </a:r>
                    </a:p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Sich beim Kunden einklagende Freelancer?</a:t>
                      </a:r>
                    </a:p>
                    <a:p>
                      <a:r>
                        <a:rPr lang="de-DE" sz="1400" b="0" dirty="0" smtClean="0">
                          <a:solidFill>
                            <a:schemeClr val="tx1"/>
                          </a:solidFill>
                        </a:rPr>
                        <a:t>Ärger</a:t>
                      </a:r>
                      <a:r>
                        <a:rPr lang="de-DE" sz="1400" b="0" baseline="0" dirty="0" smtClean="0">
                          <a:solidFill>
                            <a:schemeClr val="tx1"/>
                          </a:solidFill>
                        </a:rPr>
                        <a:t> mit Betriebsrat und/oder Gewerkschaften?</a:t>
                      </a:r>
                      <a:endParaRPr lang="de-DE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rgbClr val="21529D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21529D"/>
                          </a:solidFill>
                        </a:rPr>
                        <a:t>PROFESSIONAL</a:t>
                      </a:r>
                    </a:p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Verlust der Selbständigkeit?</a:t>
                      </a:r>
                    </a:p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Rückwirkend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Rentenbeiträge bis zu 3 Monate?</a:t>
                      </a:r>
                    </a:p>
                    <a:p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Probleme mit eigens geschaffenen Firmen, Dienstwagen etc.?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21529D"/>
                          </a:solidFill>
                        </a:rPr>
                        <a:t>PROVIDER</a:t>
                      </a:r>
                    </a:p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Nachlaufende Sozialversicherungspflicht?</a:t>
                      </a:r>
                    </a:p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Sich beim Provider einklagende Freelancer?</a:t>
                      </a:r>
                    </a:p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Belastung der Kundenbeziehung?</a:t>
                      </a:r>
                    </a:p>
                    <a:p>
                      <a:r>
                        <a:rPr lang="de-DE" sz="1400" dirty="0" smtClean="0">
                          <a:solidFill>
                            <a:schemeClr val="tx1"/>
                          </a:solidFill>
                        </a:rPr>
                        <a:t>Kunde</a:t>
                      </a:r>
                      <a:r>
                        <a:rPr lang="de-DE" sz="1400" baseline="0" dirty="0" smtClean="0">
                          <a:solidFill>
                            <a:schemeClr val="tx1"/>
                          </a:solidFill>
                        </a:rPr>
                        <a:t> fragt wegen rechtliche Bedenken gar nicht erst an?</a:t>
                      </a:r>
                      <a:endParaRPr lang="de-DE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>
                          <a:solidFill>
                            <a:srgbClr val="21529D"/>
                          </a:solidFill>
                        </a:rPr>
                        <a:t>ALLE MARKTTEILNEHMER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600" b="0" dirty="0" smtClean="0">
                          <a:solidFill>
                            <a:srgbClr val="21529D"/>
                          </a:solidFill>
                        </a:rPr>
                        <a:t>Unklare und unberechenbare</a:t>
                      </a:r>
                      <a:r>
                        <a:rPr lang="de-DE" sz="1600" b="0" baseline="0" dirty="0" smtClean="0">
                          <a:solidFill>
                            <a:srgbClr val="21529D"/>
                          </a:solidFill>
                        </a:rPr>
                        <a:t> Rechtslage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600" b="0" baseline="0" dirty="0" smtClean="0">
                          <a:solidFill>
                            <a:srgbClr val="21529D"/>
                          </a:solidFill>
                        </a:rPr>
                        <a:t>Statusprüfung der DRV hat schlechten Ruf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r>
                        <a:rPr lang="de-DE" sz="1600" b="0" baseline="0" dirty="0" smtClean="0">
                          <a:solidFill>
                            <a:srgbClr val="21529D"/>
                          </a:solidFill>
                        </a:rPr>
                        <a:t>Verlorene Marktpotentiale von 10 Prozent oder mehr?</a:t>
                      </a:r>
                      <a:endParaRPr lang="de-DE" sz="1600" b="0" dirty="0">
                        <a:solidFill>
                          <a:srgbClr val="21529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1F75DC1C-53C8-4B21-8D48-9BC317D4F9E8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283443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Erhebliche Fortschritte</a:t>
            </a:r>
            <a:br>
              <a:rPr lang="de-DE" dirty="0" smtClean="0"/>
            </a:br>
            <a:r>
              <a:rPr lang="de-DE" sz="2600" b="0" dirty="0"/>
              <a:t>I</a:t>
            </a:r>
            <a:r>
              <a:rPr lang="de-DE" sz="2600" b="0" dirty="0" smtClean="0"/>
              <a:t>nsbesondere seit Herbst 2015</a:t>
            </a:r>
            <a:endParaRPr lang="de-DE" sz="2600" b="0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886044"/>
              </p:ext>
            </p:extLst>
          </p:nvPr>
        </p:nvGraphicFramePr>
        <p:xfrm>
          <a:off x="457200" y="1340768"/>
          <a:ext cx="8231188" cy="4930140"/>
        </p:xfrm>
        <a:graphic>
          <a:graphicData uri="http://schemas.openxmlformats.org/drawingml/2006/table">
            <a:tbl>
              <a:tblPr firstRow="1" bandRow="1">
                <a:noFill/>
                <a:tableStyleId>{306799F8-075E-4A3A-A7F6-7FBC6576F1A4}</a:tableStyleId>
              </a:tblPr>
              <a:tblGrid>
                <a:gridCol w="3898776"/>
                <a:gridCol w="4332412"/>
              </a:tblGrid>
              <a:tr h="29724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2000" b="1" dirty="0" smtClean="0">
                          <a:solidFill>
                            <a:srgbClr val="21529D"/>
                          </a:solidFill>
                        </a:rPr>
                        <a:t>Rechtliche Entwicklungen</a:t>
                      </a:r>
                      <a:r>
                        <a:rPr lang="de-DE" sz="1800" dirty="0" smtClean="0">
                          <a:solidFill>
                            <a:srgbClr val="21529D"/>
                          </a:solidFill>
                        </a:rPr>
                        <a:t/>
                      </a:r>
                      <a:br>
                        <a:rPr lang="de-DE" sz="1800" dirty="0" smtClean="0">
                          <a:solidFill>
                            <a:srgbClr val="21529D"/>
                          </a:solidFill>
                        </a:rPr>
                      </a:br>
                      <a:r>
                        <a:rPr lang="de-DE" sz="2000" b="0" dirty="0" smtClean="0">
                          <a:solidFill>
                            <a:srgbClr val="21529D"/>
                          </a:solidFill>
                        </a:rPr>
                        <a:t>(aus Sicht AIMP)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2000" b="1" dirty="0" smtClean="0">
                          <a:solidFill>
                            <a:srgbClr val="21529D"/>
                          </a:solidFill>
                        </a:rPr>
                        <a:t>Beginnende Branchenaktivitäten </a:t>
                      </a:r>
                      <a:r>
                        <a:rPr lang="de-DE" sz="1800" b="1" dirty="0" smtClean="0">
                          <a:solidFill>
                            <a:srgbClr val="21529D"/>
                          </a:solidFill>
                        </a:rPr>
                        <a:t/>
                      </a:r>
                      <a:br>
                        <a:rPr lang="de-DE" sz="1800" b="1" dirty="0" smtClean="0">
                          <a:solidFill>
                            <a:srgbClr val="21529D"/>
                          </a:solidFill>
                        </a:rPr>
                      </a:br>
                      <a:r>
                        <a:rPr lang="de-DE" sz="2000" b="0" dirty="0" smtClean="0">
                          <a:solidFill>
                            <a:srgbClr val="21529D"/>
                          </a:solidFill>
                        </a:rPr>
                        <a:t>(auch über Interim-Welt hinaus)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2563" marR="0" indent="-182563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16.11.2015: BMAS legt ersten AÜG-Referentenentwurf vor</a:t>
                      </a:r>
                    </a:p>
                    <a:p>
                      <a:pPr marL="182563" indent="-182563">
                        <a:lnSpc>
                          <a:spcPct val="90000"/>
                        </a:lnSpc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Parallel: Prof. Rieble übergibt uns Gutachten</a:t>
                      </a:r>
                    </a:p>
                    <a:p>
                      <a:pPr marL="182563" indent="-182563">
                        <a:lnSpc>
                          <a:spcPct val="90000"/>
                        </a:lnSpc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27.1.2016: Blanke, Görres und Strack bei Hans Peter Viethen, Abteilungsleiter Arbeitsrecht im BMAS</a:t>
                      </a:r>
                    </a:p>
                    <a:p>
                      <a:pPr marL="182563" indent="-182563">
                        <a:lnSpc>
                          <a:spcPct val="90000"/>
                        </a:lnSpc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17.2.2016: BMAS legt deutlich entschärfte Neufassung vor</a:t>
                      </a:r>
                    </a:p>
                    <a:p>
                      <a:pPr marL="182563" indent="-182563">
                        <a:lnSpc>
                          <a:spcPct val="90000"/>
                        </a:lnSpc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Aktuell: CSU blockiert nicht mehr.</a:t>
                      </a: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Kabinett will Gesetz-entwurf</a:t>
                      </a: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bald vorlegen</a:t>
                      </a:r>
                      <a:endParaRPr lang="de-DE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indent="-182563" algn="l">
                        <a:lnSpc>
                          <a:spcPct val="90000"/>
                        </a:lnSpc>
                        <a:spcBef>
                          <a:spcPts val="384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Seit 2014: </a:t>
                      </a:r>
                      <a:br>
                        <a:rPr lang="de-DE" sz="20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Enger Austausch DDIM-AIMP</a:t>
                      </a:r>
                    </a:p>
                    <a:p>
                      <a:pPr marL="182563" indent="-182563" algn="l">
                        <a:lnSpc>
                          <a:spcPct val="90000"/>
                        </a:lnSpc>
                        <a:spcBef>
                          <a:spcPts val="384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2015: DDIM baut Kontakte 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  <a:latin typeface="+mn-lt"/>
                        </a:rPr>
                        <a:t>zu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 anderen Freelancer-Orgas auf</a:t>
                      </a:r>
                    </a:p>
                    <a:p>
                      <a:pPr marL="182563" indent="-182563" algn="l">
                        <a:lnSpc>
                          <a:spcPct val="90000"/>
                        </a:lnSpc>
                        <a:spcBef>
                          <a:spcPts val="384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Herbst 2015: Gründung ADESW (mit Hays,</a:t>
                      </a:r>
                      <a:r>
                        <a:rPr lang="de-DE" sz="2000" baseline="0" dirty="0" smtClean="0">
                          <a:solidFill>
                            <a:schemeClr val="tx1"/>
                          </a:solidFill>
                        </a:rPr>
                        <a:t> GULP, Aristo u.a.)</a:t>
                      </a:r>
                      <a:endParaRPr lang="de-DE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2563" indent="-182563" algn="l">
                        <a:lnSpc>
                          <a:spcPct val="90000"/>
                        </a:lnSpc>
                        <a:spcBef>
                          <a:spcPts val="384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Dezember 2015: Kontakt AIMP zu VGSD in München</a:t>
                      </a:r>
                    </a:p>
                    <a:p>
                      <a:pPr marL="182563" indent="-182563" algn="l">
                        <a:lnSpc>
                          <a:spcPct val="90000"/>
                        </a:lnSpc>
                        <a:spcBef>
                          <a:spcPts val="384"/>
                        </a:spcBef>
                        <a:spcAft>
                          <a:spcPts val="5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Februar 2016: Bundesweite Kam-</a:t>
                      </a:r>
                      <a:r>
                        <a:rPr lang="de-DE" sz="2000" dirty="0" err="1" smtClean="0">
                          <a:solidFill>
                            <a:schemeClr val="tx1"/>
                          </a:solidFill>
                        </a:rPr>
                        <a:t>pagne</a:t>
                      </a:r>
                      <a:r>
                        <a:rPr lang="de-DE" sz="2000" dirty="0" smtClean="0">
                          <a:solidFill>
                            <a:schemeClr val="tx1"/>
                          </a:solidFill>
                        </a:rPr>
                        <a:t> von ADESW, VGSD u.a.</a:t>
                      </a:r>
                    </a:p>
                    <a:p>
                      <a:pPr marL="182563" marR="0" indent="-182563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384"/>
                        </a:spcBef>
                        <a:spcAft>
                          <a:spcPts val="5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de-DE" sz="2000" b="1" dirty="0" smtClean="0">
                          <a:solidFill>
                            <a:srgbClr val="993300"/>
                          </a:solidFill>
                        </a:rPr>
                        <a:t>Grobschätzung eingebetteter</a:t>
                      </a:r>
                      <a:r>
                        <a:rPr lang="de-DE" sz="2000" b="1" baseline="0" dirty="0" smtClean="0">
                          <a:solidFill>
                            <a:srgbClr val="993300"/>
                          </a:solidFill>
                        </a:rPr>
                        <a:t> Wissensarbeiter in Deutschland</a:t>
                      </a:r>
                      <a:r>
                        <a:rPr lang="de-DE" sz="2000" b="1" dirty="0" smtClean="0">
                          <a:solidFill>
                            <a:srgbClr val="993300"/>
                          </a:solidFill>
                        </a:rPr>
                        <a:t>: </a:t>
                      </a:r>
                      <a:br>
                        <a:rPr lang="de-DE" sz="2000" b="1" dirty="0" smtClean="0">
                          <a:solidFill>
                            <a:srgbClr val="993300"/>
                          </a:solidFill>
                        </a:rPr>
                      </a:br>
                      <a:r>
                        <a:rPr lang="de-DE" sz="2000" b="1" dirty="0" smtClean="0">
                          <a:solidFill>
                            <a:srgbClr val="993300"/>
                          </a:solidFill>
                        </a:rPr>
                        <a:t>250.000 bis 500.000 Menschen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F55BFBBB-3CB3-4C8E-9E97-A2E92FBE5601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770105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Kurzfassung Rieble: Viel grünes Licht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767FB-7416-448A-8116-5B9047824955}" type="datetime4">
              <a:rPr lang="de-DE" altLang="de-DE" smtClean="0"/>
              <a:t>23. April 2016</a:t>
            </a:fld>
            <a:endParaRPr lang="de-DE" altLang="de-DE" dirty="0"/>
          </a:p>
        </p:txBody>
      </p:sp>
      <p:sp>
        <p:nvSpPr>
          <p:cNvPr id="6" name="Abgerundetes Rechteck 5"/>
          <p:cNvSpPr/>
          <p:nvPr/>
        </p:nvSpPr>
        <p:spPr bwMode="auto">
          <a:xfrm>
            <a:off x="436860" y="1949787"/>
            <a:ext cx="3915263" cy="2991381"/>
          </a:xfrm>
          <a:prstGeom prst="roundRect">
            <a:avLst/>
          </a:prstGeom>
          <a:solidFill>
            <a:srgbClr val="FFFFFF">
              <a:alpha val="69804"/>
            </a:srgbClr>
          </a:solidFill>
          <a:ln w="88900">
            <a:solidFill>
              <a:srgbClr val="00B050"/>
            </a:solidFill>
          </a:ln>
          <a:effectLst/>
          <a:extLst/>
        </p:spPr>
        <p:txBody>
          <a:bodyPr vert="horz" wrap="square" lIns="0" tIns="36000" rIns="0" bIns="0" numCol="1" rtlCol="0" anchor="ctr" anchorCtr="1" compatLnSpc="1">
            <a:prstTxWarp prst="textNoShape">
              <a:avLst/>
            </a:prstTxWarp>
            <a:spAutoFit/>
          </a:bodyPr>
          <a:lstStyle/>
          <a:p>
            <a:pPr marL="180975" indent="-180975" algn="l">
              <a:lnSpc>
                <a:spcPct val="8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/>
              <a:t>Interim Manager sind arbeits-rechtlich keine Arbeitnehmer, sondern freie Dienstnehmer</a:t>
            </a:r>
          </a:p>
          <a:p>
            <a:pPr marL="180975" indent="-180975" algn="l">
              <a:lnSpc>
                <a:spcPct val="8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/>
              <a:t>Provider dürfen sie </a:t>
            </a:r>
            <a:r>
              <a:rPr lang="de-DE" sz="2000" dirty="0" smtClean="0"/>
              <a:t>genehmi­gungsfrei vermitteln. Arbeits-rechtlich </a:t>
            </a:r>
            <a:r>
              <a:rPr lang="de-DE" sz="2000" dirty="0"/>
              <a:t>ist das </a:t>
            </a:r>
            <a:r>
              <a:rPr lang="de-DE" sz="2000" i="1" dirty="0" smtClean="0"/>
              <a:t>erlaub­nisfreie Beschäftigtenüber­lassung</a:t>
            </a:r>
            <a:r>
              <a:rPr lang="de-DE" sz="2000" dirty="0"/>
              <a:t>.</a:t>
            </a:r>
          </a:p>
          <a:p>
            <a:pPr marL="180975" indent="-180975" algn="l">
              <a:lnSpc>
                <a:spcPct val="80000"/>
              </a:lnSpc>
              <a:spcBef>
                <a:spcPts val="2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000" dirty="0"/>
              <a:t>Eine AÜG-Gestaltung ist nicht nötig, weder für </a:t>
            </a:r>
            <a:r>
              <a:rPr lang="de-DE" sz="2000" dirty="0" smtClean="0"/>
              <a:t>Kunden und Provider, </a:t>
            </a:r>
            <a:r>
              <a:rPr lang="de-DE" sz="2000" dirty="0"/>
              <a:t>noch Professionals</a:t>
            </a:r>
          </a:p>
        </p:txBody>
      </p:sp>
      <p:sp>
        <p:nvSpPr>
          <p:cNvPr id="7" name="Abgerundetes Rechteck 6"/>
          <p:cNvSpPr/>
          <p:nvPr/>
        </p:nvSpPr>
        <p:spPr bwMode="auto">
          <a:xfrm>
            <a:off x="4520607" y="1999694"/>
            <a:ext cx="4167781" cy="1129879"/>
          </a:xfrm>
          <a:prstGeom prst="roundRect">
            <a:avLst/>
          </a:prstGeom>
          <a:solidFill>
            <a:srgbClr val="FFFFFF">
              <a:alpha val="69804"/>
            </a:srgbClr>
          </a:solidFill>
          <a:ln w="88900">
            <a:solidFill>
              <a:srgbClr val="00B050"/>
            </a:solidFill>
          </a:ln>
          <a:effectLst/>
          <a:extLst/>
        </p:spPr>
        <p:txBody>
          <a:bodyPr vert="horz" wrap="square" lIns="0" tIns="36000" rIns="0" bIns="0" numCol="1" rtlCol="0" anchor="ctr" anchorCtr="1" compatLnSpc="1">
            <a:prstTxWarp prst="textNoShape">
              <a:avLst/>
            </a:prstTxWarp>
            <a:spAutoFit/>
          </a:bodyPr>
          <a:lstStyle/>
          <a:p>
            <a:pPr algn="l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de-DE" sz="2000" dirty="0" smtClean="0"/>
              <a:t>Rund 65% Einsätze mit Projekt-charakter </a:t>
            </a:r>
            <a:r>
              <a:rPr lang="de-DE" sz="2000" dirty="0"/>
              <a:t>– ob dramatisch oder harmlos – fallen nicht unter die SV-rechtliche </a:t>
            </a:r>
            <a:r>
              <a:rPr lang="de-DE" sz="2000" dirty="0" smtClean="0"/>
              <a:t>Weisungsdefinition</a:t>
            </a:r>
          </a:p>
        </p:txBody>
      </p:sp>
      <p:sp>
        <p:nvSpPr>
          <p:cNvPr id="8" name="Abgerundetes Rechteck 7"/>
          <p:cNvSpPr/>
          <p:nvPr/>
        </p:nvSpPr>
        <p:spPr bwMode="auto">
          <a:xfrm>
            <a:off x="4520607" y="3430869"/>
            <a:ext cx="4188396" cy="585049"/>
          </a:xfrm>
          <a:prstGeom prst="roundRect">
            <a:avLst/>
          </a:prstGeom>
          <a:solidFill>
            <a:srgbClr val="FFFFFF">
              <a:alpha val="69804"/>
            </a:srgbClr>
          </a:solidFill>
          <a:ln w="88900">
            <a:solidFill>
              <a:srgbClr val="FFC000"/>
            </a:solidFill>
          </a:ln>
          <a:effectLst/>
          <a:extLst/>
        </p:spPr>
        <p:txBody>
          <a:bodyPr vert="horz" wrap="square" lIns="0" tIns="36000" rIns="0" bIns="0" numCol="1" rtlCol="0" anchor="ctr" anchorCtr="1" compatLnSpc="1">
            <a:prstTxWarp prst="textNoShape">
              <a:avLst/>
            </a:prstTxWarp>
            <a:spAutoFit/>
          </a:bodyPr>
          <a:lstStyle/>
          <a:p>
            <a:pPr algn="l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i="1" dirty="0" smtClean="0"/>
              <a:t>Gemischte</a:t>
            </a:r>
            <a:r>
              <a:rPr lang="de-DE" sz="2000" dirty="0" smtClean="0"/>
              <a:t> </a:t>
            </a:r>
            <a:r>
              <a:rPr lang="de-DE" sz="2000" dirty="0"/>
              <a:t>oder </a:t>
            </a:r>
            <a:r>
              <a:rPr lang="de-DE" sz="2000" b="1" dirty="0">
                <a:solidFill>
                  <a:srgbClr val="993300"/>
                </a:solidFill>
              </a:rPr>
              <a:t>Plus-Vakanzen</a:t>
            </a:r>
            <a:r>
              <a:rPr lang="de-DE" sz="2000" dirty="0"/>
              <a:t> lässt </a:t>
            </a:r>
            <a:r>
              <a:rPr lang="de-DE" sz="2000" dirty="0" smtClean="0"/>
              <a:t>Kurzgutachtens </a:t>
            </a:r>
            <a:r>
              <a:rPr lang="de-DE" sz="2000" dirty="0"/>
              <a:t>bewusst offen</a:t>
            </a:r>
          </a:p>
        </p:txBody>
      </p:sp>
      <p:sp>
        <p:nvSpPr>
          <p:cNvPr id="9" name="Abgerundetes Rechteck 8"/>
          <p:cNvSpPr/>
          <p:nvPr/>
        </p:nvSpPr>
        <p:spPr bwMode="auto">
          <a:xfrm>
            <a:off x="4520607" y="4294965"/>
            <a:ext cx="4188396" cy="585049"/>
          </a:xfrm>
          <a:prstGeom prst="roundRect">
            <a:avLst/>
          </a:prstGeom>
          <a:solidFill>
            <a:srgbClr val="FFFFFF">
              <a:alpha val="69804"/>
            </a:srgbClr>
          </a:solidFill>
          <a:ln w="88900">
            <a:solidFill>
              <a:srgbClr val="EA4E00"/>
            </a:solidFill>
          </a:ln>
          <a:effectLst/>
          <a:extLst/>
        </p:spPr>
        <p:txBody>
          <a:bodyPr vert="horz" wrap="square" lIns="0" tIns="36000" rIns="0" bIns="0" numCol="1" rtlCol="0" anchor="ctr" anchorCtr="1" compatLnSpc="1">
            <a:prstTxWarp prst="textNoShape">
              <a:avLst/>
            </a:prstTxWarp>
            <a:spAutoFit/>
          </a:bodyPr>
          <a:lstStyle/>
          <a:p>
            <a:pPr algn="l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dirty="0"/>
              <a:t>Bei </a:t>
            </a:r>
            <a:r>
              <a:rPr lang="de-DE" sz="2000" b="1" dirty="0" smtClean="0">
                <a:solidFill>
                  <a:srgbClr val="993300"/>
                </a:solidFill>
              </a:rPr>
              <a:t>Bloß-Vakanzen</a:t>
            </a:r>
            <a:r>
              <a:rPr lang="de-DE" sz="2000" dirty="0" smtClean="0"/>
              <a:t> wohl SV-Pflicht (</a:t>
            </a:r>
            <a:r>
              <a:rPr lang="de-DE" sz="2000" dirty="0"/>
              <a:t>doch </a:t>
            </a:r>
            <a:r>
              <a:rPr lang="de-DE" sz="2000" dirty="0" smtClean="0"/>
              <a:t>je Seite </a:t>
            </a:r>
            <a:r>
              <a:rPr lang="de-DE" sz="2000" dirty="0"/>
              <a:t>nur max. </a:t>
            </a:r>
            <a:r>
              <a:rPr lang="de-DE" sz="2000" dirty="0" smtClean="0"/>
              <a:t>29€ p.d.)</a:t>
            </a:r>
            <a:endParaRPr lang="de-DE" sz="2000" dirty="0"/>
          </a:p>
        </p:txBody>
      </p:sp>
      <p:sp>
        <p:nvSpPr>
          <p:cNvPr id="10" name="Rechteck 9"/>
          <p:cNvSpPr/>
          <p:nvPr/>
        </p:nvSpPr>
        <p:spPr>
          <a:xfrm>
            <a:off x="508496" y="1496308"/>
            <a:ext cx="226376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 smtClean="0"/>
              <a:t>ARBEITSRECHTLICH</a:t>
            </a:r>
            <a:endParaRPr lang="de-DE" sz="1600" b="1" dirty="0"/>
          </a:p>
        </p:txBody>
      </p:sp>
      <p:sp>
        <p:nvSpPr>
          <p:cNvPr id="11" name="Rechteck 10"/>
          <p:cNvSpPr/>
          <p:nvPr/>
        </p:nvSpPr>
        <p:spPr>
          <a:xfrm>
            <a:off x="4553371" y="1499632"/>
            <a:ext cx="3978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b="1" dirty="0" smtClean="0"/>
              <a:t>SOZIALVERSICHTERUNGSRECHTLICH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7549983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Rieble-Gutachten gibt uns grünes Licht für arbeitsrechtliche Fragen</a:t>
            </a:r>
            <a:br>
              <a:rPr lang="de-DE" dirty="0" smtClean="0"/>
            </a:br>
            <a:r>
              <a:rPr lang="de-DE" sz="2600" b="0" dirty="0" smtClean="0"/>
              <a:t>Projektanteile in Prozent nach AIMP-Providerumfragen</a:t>
            </a:r>
            <a:endParaRPr lang="de-DE" sz="2600" b="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817137"/>
              </p:ext>
            </p:extLst>
          </p:nvPr>
        </p:nvGraphicFramePr>
        <p:xfrm>
          <a:off x="422779" y="1844824"/>
          <a:ext cx="8397693" cy="3444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70003"/>
                <a:gridCol w="1836616"/>
                <a:gridCol w="4091074"/>
              </a:tblGrid>
              <a:tr h="370840">
                <a:tc>
                  <a:txBody>
                    <a:bodyPr/>
                    <a:lstStyle/>
                    <a:p>
                      <a:endParaRPr lang="de-DE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Dramatische Projekte (Sanierungen etc.)</a:t>
                      </a:r>
                    </a:p>
                    <a:p>
                      <a:endParaRPr lang="de-DE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de-DE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de-DE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Sonstige Projekte jeglicher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</a:rPr>
                        <a:t> Art</a:t>
                      </a:r>
                    </a:p>
                    <a:p>
                      <a:endParaRPr lang="de-DE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Vakanzenbrücke</a:t>
                      </a:r>
                      <a:br>
                        <a:rPr lang="de-DE" sz="1800" b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de-DE" sz="1600" b="0" dirty="0" smtClean="0">
                          <a:solidFill>
                            <a:schemeClr val="tx1"/>
                          </a:solidFill>
                        </a:rPr>
                        <a:t>(mit/</a:t>
                      </a:r>
                      <a:r>
                        <a:rPr lang="de-DE" sz="1600" b="0" baseline="0" dirty="0" smtClean="0">
                          <a:solidFill>
                            <a:schemeClr val="tx1"/>
                          </a:solidFill>
                        </a:rPr>
                        <a:t>ohne Projektanteil)</a:t>
                      </a:r>
                      <a:endParaRPr lang="de-DE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hteck 12"/>
          <p:cNvSpPr/>
          <p:nvPr/>
        </p:nvSpPr>
        <p:spPr bwMode="auto">
          <a:xfrm>
            <a:off x="2913906" y="2237396"/>
            <a:ext cx="720080" cy="432048"/>
          </a:xfrm>
          <a:prstGeom prst="rect">
            <a:avLst/>
          </a:prstGeom>
          <a:gradFill flip="none" rotWithShape="1">
            <a:gsLst>
              <a:gs pos="0">
                <a:srgbClr val="993300">
                  <a:shade val="30000"/>
                  <a:satMod val="115000"/>
                </a:srgbClr>
              </a:gs>
              <a:gs pos="50000">
                <a:srgbClr val="993300">
                  <a:shade val="67500"/>
                  <a:satMod val="115000"/>
                </a:srgbClr>
              </a:gs>
              <a:gs pos="100000">
                <a:srgbClr val="9933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2902734" y="3367326"/>
            <a:ext cx="1453242" cy="432048"/>
          </a:xfrm>
          <a:prstGeom prst="rect">
            <a:avLst/>
          </a:prstGeom>
          <a:gradFill flip="none" rotWithShape="1">
            <a:gsLst>
              <a:gs pos="0">
                <a:srgbClr val="EA4E00">
                  <a:shade val="30000"/>
                  <a:satMod val="115000"/>
                </a:srgbClr>
              </a:gs>
              <a:gs pos="50000">
                <a:srgbClr val="EA4E00">
                  <a:shade val="67500"/>
                  <a:satMod val="115000"/>
                </a:srgbClr>
              </a:gs>
              <a:gs pos="100000">
                <a:srgbClr val="EA4E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036400" y="2276448"/>
            <a:ext cx="6480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20%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719096" y="3406860"/>
            <a:ext cx="6480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45%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2900643" y="4508119"/>
            <a:ext cx="1095293" cy="432048"/>
          </a:xfrm>
          <a:prstGeom prst="rect">
            <a:avLst/>
          </a:prstGeom>
          <a:gradFill flip="none" rotWithShape="1">
            <a:gsLst>
              <a:gs pos="0">
                <a:srgbClr val="FF9661">
                  <a:shade val="30000"/>
                  <a:satMod val="115000"/>
                </a:srgbClr>
              </a:gs>
              <a:gs pos="50000">
                <a:srgbClr val="FF9661">
                  <a:shade val="67500"/>
                  <a:satMod val="115000"/>
                </a:srgbClr>
              </a:gs>
              <a:gs pos="100000">
                <a:srgbClr val="FF966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3383777" y="4547171"/>
            <a:ext cx="6480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35%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11" name="Gerader Verbinder 10"/>
          <p:cNvCxnSpPr/>
          <p:nvPr/>
        </p:nvCxnSpPr>
        <p:spPr bwMode="auto">
          <a:xfrm flipH="1">
            <a:off x="2909276" y="1988840"/>
            <a:ext cx="4630" cy="3147824"/>
          </a:xfrm>
          <a:prstGeom prst="line">
            <a:avLst/>
          </a:prstGeom>
          <a:ln w="19050">
            <a:solidFill>
              <a:srgbClr val="993300"/>
            </a:solidFill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Abgerundetes Rechteck 11"/>
          <p:cNvSpPr/>
          <p:nvPr/>
        </p:nvSpPr>
        <p:spPr bwMode="auto">
          <a:xfrm>
            <a:off x="1779501" y="5431860"/>
            <a:ext cx="5586586" cy="581322"/>
          </a:xfrm>
          <a:prstGeom prst="roundRect">
            <a:avLst/>
          </a:prstGeom>
          <a:gradFill flip="none" rotWithShape="1">
            <a:gsLst>
              <a:gs pos="0">
                <a:srgbClr val="993300">
                  <a:tint val="66000"/>
                  <a:satMod val="160000"/>
                </a:srgbClr>
              </a:gs>
              <a:gs pos="50000">
                <a:srgbClr val="993300">
                  <a:tint val="44500"/>
                  <a:satMod val="160000"/>
                </a:srgbClr>
              </a:gs>
              <a:gs pos="100000">
                <a:srgbClr val="9933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993300"/>
            </a:solidFill>
          </a:ln>
          <a:effectLst/>
          <a:extLst/>
        </p:spPr>
        <p:txBody>
          <a:bodyPr vert="horz" wrap="square" lIns="54000" tIns="36000" rIns="54000" bIns="18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Bei</a:t>
            </a:r>
            <a:r>
              <a:rPr kumimoji="0" lang="de-DE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enger Weisungsbindung ohne jegliche Veränderung </a:t>
            </a:r>
            <a:br>
              <a:rPr kumimoji="0" lang="de-DE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de-DE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unter Umständen doch Arbeitnehmer? (Rieble S.10)</a:t>
            </a:r>
            <a:endParaRPr kumimoji="0" lang="de-DE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Abgerundetes Rechteck 2"/>
          <p:cNvSpPr/>
          <p:nvPr/>
        </p:nvSpPr>
        <p:spPr bwMode="auto">
          <a:xfrm>
            <a:off x="4689185" y="2216109"/>
            <a:ext cx="3915263" cy="2581043"/>
          </a:xfrm>
          <a:prstGeom prst="roundRect">
            <a:avLst/>
          </a:prstGeom>
          <a:solidFill>
            <a:srgbClr val="FFFFFF">
              <a:alpha val="69804"/>
            </a:srgbClr>
          </a:solidFill>
          <a:ln w="50800">
            <a:solidFill>
              <a:srgbClr val="00B050"/>
            </a:solidFill>
          </a:ln>
          <a:effectLst/>
          <a:extLst/>
        </p:spPr>
        <p:txBody>
          <a:bodyPr vert="horz" wrap="square" lIns="0" tIns="3600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285750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800" dirty="0"/>
              <a:t>Interim Manager sind arbeits-rechtlich keine Arbeitnehmer, sondern freie Dienstnehmer</a:t>
            </a:r>
          </a:p>
          <a:p>
            <a:pPr marL="285750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800" dirty="0"/>
              <a:t>Provider dürfen sie </a:t>
            </a:r>
            <a:r>
              <a:rPr lang="de-DE" sz="1800" dirty="0" smtClean="0"/>
              <a:t>genehmi­gungsfrei vermitteln. Arbeits-rechtlich </a:t>
            </a:r>
            <a:r>
              <a:rPr lang="de-DE" sz="1800" dirty="0"/>
              <a:t>ist das </a:t>
            </a:r>
            <a:r>
              <a:rPr lang="de-DE" sz="1800" i="1" dirty="0" smtClean="0"/>
              <a:t>erlaub­nisfreie Beschäftigtenüber­lassung</a:t>
            </a:r>
            <a:r>
              <a:rPr lang="de-DE" sz="1800" dirty="0"/>
              <a:t>.</a:t>
            </a:r>
          </a:p>
          <a:p>
            <a:pPr marL="285750" indent="-285750" algn="l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de-DE" sz="1800" dirty="0"/>
              <a:t>Eine AÜG-Gestaltung ist nicht nötig, weder für Kunden, Provider noch Professionals</a:t>
            </a:r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7C7BC901-2B68-4549-88D2-472B9DDC30A0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2050143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SV-rechtlich sind 65% oder mehr im grünen Bereich – Vakanzen kritisch</a:t>
            </a:r>
            <a:br>
              <a:rPr lang="de-DE" dirty="0" smtClean="0"/>
            </a:br>
            <a:r>
              <a:rPr lang="de-DE" sz="2600" b="0" dirty="0" smtClean="0"/>
              <a:t>Projektanteile in Prozent nach AIMP-Providerumfragen</a:t>
            </a:r>
            <a:endParaRPr lang="de-DE" sz="2600" b="0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962408"/>
              </p:ext>
            </p:extLst>
          </p:nvPr>
        </p:nvGraphicFramePr>
        <p:xfrm>
          <a:off x="422779" y="1916832"/>
          <a:ext cx="8231187" cy="40259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21029"/>
                <a:gridCol w="1656184"/>
                <a:gridCol w="4153974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  <a:spcAft>
                          <a:spcPts val="1200"/>
                        </a:spcAft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Dramatische Projekte (Sanierungen etc.)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2160"/>
                        </a:lnSpc>
                      </a:pPr>
                      <a:endParaRPr lang="de-DE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2160"/>
                        </a:lnSpc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Sonstige Projekte jeglicher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</a:rPr>
                        <a:t> Art</a:t>
                      </a:r>
                      <a:endParaRPr lang="de-DE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381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Vakanzenbrücke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a)</a:t>
                      </a:r>
                      <a:r>
                        <a:rPr lang="de-DE" sz="1800" b="0" baseline="0" dirty="0" smtClean="0">
                          <a:solidFill>
                            <a:schemeClr val="tx1"/>
                          </a:solidFill>
                        </a:rPr>
                        <a:t> gemischt</a:t>
                      </a:r>
                      <a:endParaRPr lang="de-DE" sz="1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b) „nackt“</a:t>
                      </a:r>
                      <a:endParaRPr lang="de-DE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8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de-DE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Rechteck 12"/>
          <p:cNvSpPr/>
          <p:nvPr/>
        </p:nvSpPr>
        <p:spPr bwMode="auto">
          <a:xfrm>
            <a:off x="2909271" y="2047493"/>
            <a:ext cx="720080" cy="432048"/>
          </a:xfrm>
          <a:prstGeom prst="rect">
            <a:avLst/>
          </a:prstGeom>
          <a:gradFill flip="none" rotWithShape="1">
            <a:gsLst>
              <a:gs pos="0">
                <a:srgbClr val="993300">
                  <a:shade val="30000"/>
                  <a:satMod val="115000"/>
                </a:srgbClr>
              </a:gs>
              <a:gs pos="50000">
                <a:srgbClr val="993300">
                  <a:shade val="67500"/>
                  <a:satMod val="115000"/>
                </a:srgbClr>
              </a:gs>
              <a:gs pos="100000">
                <a:srgbClr val="9933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2909271" y="2943453"/>
            <a:ext cx="1453242" cy="432048"/>
          </a:xfrm>
          <a:prstGeom prst="rect">
            <a:avLst/>
          </a:prstGeom>
          <a:gradFill flip="none" rotWithShape="1">
            <a:gsLst>
              <a:gs pos="0">
                <a:srgbClr val="EA4E00">
                  <a:shade val="30000"/>
                  <a:satMod val="115000"/>
                </a:srgbClr>
              </a:gs>
              <a:gs pos="50000">
                <a:srgbClr val="EA4E00">
                  <a:shade val="67500"/>
                  <a:satMod val="115000"/>
                </a:srgbClr>
              </a:gs>
              <a:gs pos="100000">
                <a:srgbClr val="EA4E0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2901648" y="4002791"/>
            <a:ext cx="1014653" cy="395488"/>
          </a:xfrm>
          <a:prstGeom prst="rect">
            <a:avLst/>
          </a:prstGeom>
          <a:gradFill flip="none" rotWithShape="1">
            <a:gsLst>
              <a:gs pos="0">
                <a:srgbClr val="FF9661">
                  <a:shade val="30000"/>
                  <a:satMod val="115000"/>
                </a:srgbClr>
              </a:gs>
              <a:gs pos="50000">
                <a:srgbClr val="FF9661">
                  <a:shade val="67500"/>
                  <a:satMod val="115000"/>
                </a:srgbClr>
              </a:gs>
              <a:gs pos="100000">
                <a:srgbClr val="FF966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035681" y="2091164"/>
            <a:ext cx="6480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20%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3749650" y="2982505"/>
            <a:ext cx="6480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45%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3329311" y="4018925"/>
            <a:ext cx="6480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25%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5" name="Abgerundetes Rechteck 14"/>
          <p:cNvSpPr/>
          <p:nvPr/>
        </p:nvSpPr>
        <p:spPr bwMode="auto">
          <a:xfrm>
            <a:off x="4520607" y="2047493"/>
            <a:ext cx="4167781" cy="1328007"/>
          </a:xfrm>
          <a:prstGeom prst="roundRect">
            <a:avLst/>
          </a:prstGeom>
          <a:solidFill>
            <a:srgbClr val="FFFFFF">
              <a:alpha val="69804"/>
            </a:srgbClr>
          </a:solidFill>
          <a:ln w="50800">
            <a:solidFill>
              <a:srgbClr val="00B050"/>
            </a:solidFill>
          </a:ln>
          <a:effectLst/>
          <a:extLst/>
        </p:spPr>
        <p:txBody>
          <a:bodyPr vert="horz" wrap="square" lIns="0" tIns="3600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l" fontAlgn="auto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de-DE" sz="1600" dirty="0" smtClean="0"/>
              <a:t>Rund 65% Einsätze mit Projektcharakter </a:t>
            </a:r>
            <a:r>
              <a:rPr lang="de-DE" sz="1600" dirty="0"/>
              <a:t>– ob dramatisch oder harmlos – fallen nicht unter die SV-rechtliche </a:t>
            </a:r>
            <a:r>
              <a:rPr lang="de-DE" sz="1600" dirty="0" smtClean="0"/>
              <a:t>Weisungsdefinition</a:t>
            </a:r>
          </a:p>
        </p:txBody>
      </p:sp>
      <p:sp>
        <p:nvSpPr>
          <p:cNvPr id="17" name="Abgerundetes Rechteck 16"/>
          <p:cNvSpPr/>
          <p:nvPr/>
        </p:nvSpPr>
        <p:spPr bwMode="auto">
          <a:xfrm>
            <a:off x="4520607" y="3846654"/>
            <a:ext cx="4188396" cy="560066"/>
          </a:xfrm>
          <a:prstGeom prst="roundRect">
            <a:avLst/>
          </a:prstGeom>
          <a:solidFill>
            <a:srgbClr val="FFFFFF">
              <a:alpha val="69804"/>
            </a:srgbClr>
          </a:solidFill>
          <a:ln w="50800">
            <a:solidFill>
              <a:srgbClr val="FFC000"/>
            </a:solidFill>
          </a:ln>
          <a:effectLst/>
          <a:extLst/>
        </p:spPr>
        <p:txBody>
          <a:bodyPr vert="horz" wrap="square" lIns="0" tIns="3600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l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/>
              <a:t>„Gemischte“ oder </a:t>
            </a:r>
            <a:r>
              <a:rPr lang="de-DE" sz="1600" b="1" dirty="0">
                <a:solidFill>
                  <a:srgbClr val="993300"/>
                </a:solidFill>
              </a:rPr>
              <a:t>Plus-Vakanzen</a:t>
            </a:r>
            <a:r>
              <a:rPr lang="de-DE" sz="1600" dirty="0"/>
              <a:t> lässt die Kurzfassung des Gutachtens bewusst offen</a:t>
            </a:r>
          </a:p>
        </p:txBody>
      </p:sp>
      <p:sp>
        <p:nvSpPr>
          <p:cNvPr id="18" name="Abgerundetes Rechteck 17"/>
          <p:cNvSpPr/>
          <p:nvPr/>
        </p:nvSpPr>
        <p:spPr bwMode="auto">
          <a:xfrm>
            <a:off x="4520607" y="4581128"/>
            <a:ext cx="4188396" cy="550772"/>
          </a:xfrm>
          <a:prstGeom prst="roundRect">
            <a:avLst/>
          </a:prstGeom>
          <a:solidFill>
            <a:srgbClr val="FFFFFF">
              <a:alpha val="69804"/>
            </a:srgbClr>
          </a:solidFill>
          <a:ln w="50800">
            <a:solidFill>
              <a:srgbClr val="EA4E00"/>
            </a:solidFill>
          </a:ln>
          <a:effectLst/>
          <a:extLst/>
        </p:spPr>
        <p:txBody>
          <a:bodyPr vert="horz" wrap="square" lIns="0" tIns="3600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algn="l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dirty="0"/>
              <a:t>Bei „</a:t>
            </a:r>
            <a:r>
              <a:rPr lang="de-DE" sz="1600" b="1" dirty="0">
                <a:solidFill>
                  <a:srgbClr val="993300"/>
                </a:solidFill>
              </a:rPr>
              <a:t>Bloß-Vakanzen</a:t>
            </a:r>
            <a:r>
              <a:rPr lang="de-DE" sz="1600" dirty="0"/>
              <a:t>“ tritt SV-Pflicht ein </a:t>
            </a:r>
            <a:r>
              <a:rPr lang="de-DE" sz="1600" dirty="0" smtClean="0"/>
              <a:t/>
            </a:r>
            <a:br>
              <a:rPr lang="de-DE" sz="1600" dirty="0" smtClean="0"/>
            </a:br>
            <a:r>
              <a:rPr lang="de-DE" sz="1600" dirty="0" smtClean="0"/>
              <a:t>(</a:t>
            </a:r>
            <a:r>
              <a:rPr lang="de-DE" sz="1600" dirty="0"/>
              <a:t>doch für </a:t>
            </a:r>
            <a:r>
              <a:rPr lang="de-DE" sz="1600" dirty="0" smtClean="0"/>
              <a:t>jede Seiten </a:t>
            </a:r>
            <a:r>
              <a:rPr lang="de-DE" sz="1600" dirty="0"/>
              <a:t>nur max. </a:t>
            </a:r>
            <a:r>
              <a:rPr lang="de-DE" sz="1600" dirty="0" smtClean="0"/>
              <a:t>29€ p.d.)</a:t>
            </a:r>
            <a:endParaRPr lang="de-DE" sz="1600" dirty="0"/>
          </a:p>
        </p:txBody>
      </p:sp>
      <p:sp>
        <p:nvSpPr>
          <p:cNvPr id="23" name="Rechteck 22"/>
          <p:cNvSpPr/>
          <p:nvPr/>
        </p:nvSpPr>
        <p:spPr bwMode="auto">
          <a:xfrm>
            <a:off x="2903187" y="4661741"/>
            <a:ext cx="468827" cy="395488"/>
          </a:xfrm>
          <a:prstGeom prst="rect">
            <a:avLst/>
          </a:prstGeom>
          <a:gradFill flip="none" rotWithShape="1">
            <a:gsLst>
              <a:gs pos="12000">
                <a:srgbClr val="FF9661">
                  <a:shade val="30000"/>
                  <a:satMod val="115000"/>
                </a:srgbClr>
              </a:gs>
              <a:gs pos="76000">
                <a:srgbClr val="FF9661">
                  <a:shade val="67500"/>
                  <a:satMod val="115000"/>
                  <a:lumMod val="66000"/>
                  <a:lumOff val="34000"/>
                  <a:alpha val="85000"/>
                </a:srgbClr>
              </a:gs>
              <a:gs pos="100000">
                <a:srgbClr val="FF9661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2813565" y="4662349"/>
            <a:ext cx="64807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10%</a:t>
            </a:r>
            <a:endParaRPr lang="de-DE" dirty="0">
              <a:solidFill>
                <a:schemeClr val="bg1"/>
              </a:solidFill>
            </a:endParaRPr>
          </a:p>
        </p:txBody>
      </p:sp>
      <p:cxnSp>
        <p:nvCxnSpPr>
          <p:cNvPr id="26" name="Gerader Verbinder 25"/>
          <p:cNvCxnSpPr/>
          <p:nvPr/>
        </p:nvCxnSpPr>
        <p:spPr bwMode="auto">
          <a:xfrm flipH="1">
            <a:off x="2909271" y="1844824"/>
            <a:ext cx="4820" cy="3384376"/>
          </a:xfrm>
          <a:prstGeom prst="line">
            <a:avLst/>
          </a:prstGeom>
          <a:ln w="19050">
            <a:solidFill>
              <a:srgbClr val="993300"/>
            </a:solidFill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Abgerundetes Rechteck 18"/>
          <p:cNvSpPr/>
          <p:nvPr/>
        </p:nvSpPr>
        <p:spPr bwMode="auto">
          <a:xfrm>
            <a:off x="1856321" y="5522817"/>
            <a:ext cx="5432946" cy="581322"/>
          </a:xfrm>
          <a:prstGeom prst="roundRect">
            <a:avLst/>
          </a:prstGeom>
          <a:gradFill flip="none" rotWithShape="1">
            <a:gsLst>
              <a:gs pos="0">
                <a:srgbClr val="993300">
                  <a:tint val="66000"/>
                  <a:satMod val="160000"/>
                </a:srgbClr>
              </a:gs>
              <a:gs pos="50000">
                <a:srgbClr val="993300">
                  <a:tint val="44500"/>
                  <a:satMod val="160000"/>
                </a:srgbClr>
              </a:gs>
              <a:gs pos="100000">
                <a:srgbClr val="9933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993300"/>
            </a:solidFill>
          </a:ln>
          <a:effectLst/>
          <a:extLst/>
        </p:spPr>
        <p:txBody>
          <a:bodyPr vert="horz" wrap="square" lIns="54000" tIns="36000" rIns="54000" bIns="18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Paradox:</a:t>
            </a:r>
            <a:r>
              <a:rPr kumimoji="0" lang="de-DE" sz="17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de-DE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Je undramatische</a:t>
            </a:r>
            <a:r>
              <a:rPr lang="de-DE" dirty="0" smtClean="0"/>
              <a:t>r ein Projektanlass, um so </a:t>
            </a:r>
            <a:br>
              <a:rPr lang="de-DE" dirty="0" smtClean="0"/>
            </a:br>
            <a:r>
              <a:rPr lang="de-DE" dirty="0" smtClean="0"/>
              <a:t>problematischer ist er in sozialrechtlicher Sicht…</a:t>
            </a:r>
            <a:endParaRPr kumimoji="0" lang="de-DE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ED1F276C-17A2-4F85-BE7F-7821561B7EED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275291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Temporäre SV-Pflicht ist kein Drama</a:t>
            </a:r>
            <a:br>
              <a:rPr lang="de-DE" dirty="0" smtClean="0"/>
            </a:br>
            <a:r>
              <a:rPr lang="de-DE" sz="2600" b="0" dirty="0" smtClean="0"/>
              <a:t>Auswirkungen als freiwillig Versicherter</a:t>
            </a:r>
            <a:endParaRPr lang="de-DE" sz="2600" b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5816" y="1289193"/>
            <a:ext cx="5731816" cy="4016484"/>
          </a:xfrm>
        </p:spPr>
        <p:txBody>
          <a:bodyPr>
            <a:spAutoFit/>
          </a:bodyPr>
          <a:lstStyle/>
          <a:p>
            <a:pPr lvl="0"/>
            <a:r>
              <a:rPr lang="de-DE" sz="1700" dirty="0" smtClean="0"/>
              <a:t>Viele Statusklärungen sollen positiv enden</a:t>
            </a:r>
          </a:p>
          <a:p>
            <a:pPr lvl="0"/>
            <a:r>
              <a:rPr lang="de-DE" sz="1700" dirty="0" smtClean="0"/>
              <a:t>Obergrenze </a:t>
            </a:r>
            <a:r>
              <a:rPr lang="de-DE" sz="1700" dirty="0"/>
              <a:t>für beide Seiten: 1.159,40 Euro monatlich </a:t>
            </a:r>
            <a:r>
              <a:rPr lang="de-DE" sz="1700" dirty="0" smtClean="0"/>
              <a:t/>
            </a:r>
            <a:br>
              <a:rPr lang="de-DE" sz="1700" dirty="0" smtClean="0"/>
            </a:br>
            <a:r>
              <a:rPr lang="de-DE" sz="1700" dirty="0" smtClean="0"/>
              <a:t>(18,7</a:t>
            </a:r>
            <a:r>
              <a:rPr lang="de-DE" sz="1700" dirty="0"/>
              <a:t>% von 6.200 Euro)</a:t>
            </a:r>
          </a:p>
          <a:p>
            <a:pPr lvl="0"/>
            <a:r>
              <a:rPr lang="de-DE" sz="1700" dirty="0"/>
              <a:t>Das bedeutet max. 58 </a:t>
            </a:r>
            <a:r>
              <a:rPr lang="de-DE" sz="1700" dirty="0" smtClean="0"/>
              <a:t>Euro </a:t>
            </a:r>
            <a:r>
              <a:rPr lang="de-DE" sz="1700" dirty="0"/>
              <a:t>p.d. (bei </a:t>
            </a:r>
            <a:r>
              <a:rPr lang="de-DE" sz="1700" dirty="0" smtClean="0"/>
              <a:t>50:50-Aufteilung </a:t>
            </a:r>
            <a:r>
              <a:rPr lang="de-DE" sz="1700" dirty="0"/>
              <a:t>also nur 29 Euro für Kunde und Professional)</a:t>
            </a:r>
          </a:p>
          <a:p>
            <a:pPr lvl="0"/>
            <a:r>
              <a:rPr lang="de-DE" sz="1700" dirty="0" smtClean="0"/>
              <a:t>Diese </a:t>
            </a:r>
            <a:r>
              <a:rPr lang="de-DE" sz="1700" dirty="0"/>
              <a:t>Zahlungen ermöglichen einen kleinen, aber lebenslangen Beitrag zur Grundsicherung.</a:t>
            </a:r>
          </a:p>
          <a:p>
            <a:pPr lvl="0"/>
            <a:r>
              <a:rPr lang="de-DE" sz="1700" dirty="0"/>
              <a:t>Von allen Sozialversicherungszweigen erfüllt </a:t>
            </a:r>
            <a:r>
              <a:rPr lang="de-DE" sz="1700" dirty="0" smtClean="0"/>
              <a:t>Renten­versicherung das Äquivalenzprinzip </a:t>
            </a:r>
            <a:r>
              <a:rPr lang="de-DE" sz="1700" dirty="0"/>
              <a:t>am weitesten: Investierte Beiträge kommen Versicherten </a:t>
            </a:r>
            <a:r>
              <a:rPr lang="de-DE" sz="1700" dirty="0" smtClean="0"/>
              <a:t>rechnerisch 1:1 als </a:t>
            </a:r>
            <a:r>
              <a:rPr lang="de-DE" sz="1700" dirty="0"/>
              <a:t>spätere Rentenzahlung zugute.</a:t>
            </a:r>
          </a:p>
          <a:p>
            <a:pPr lvl="0"/>
            <a:r>
              <a:rPr lang="de-DE" sz="1700" dirty="0"/>
              <a:t>Die gesetzliche Rentenversicherung hat eine Rendite von ca. null Prozent – private Lebensversicherungen liegen derzeit auch nicht viel höher</a:t>
            </a:r>
            <a:r>
              <a:rPr lang="de-DE" sz="1700" dirty="0" smtClean="0"/>
              <a:t>.</a:t>
            </a:r>
          </a:p>
        </p:txBody>
      </p:sp>
      <p:sp>
        <p:nvSpPr>
          <p:cNvPr id="6" name="Abgerundetes Rechteck 5"/>
          <p:cNvSpPr/>
          <p:nvPr/>
        </p:nvSpPr>
        <p:spPr bwMode="auto">
          <a:xfrm>
            <a:off x="457200" y="5347721"/>
            <a:ext cx="8231188" cy="755630"/>
          </a:xfrm>
          <a:prstGeom prst="roundRect">
            <a:avLst/>
          </a:prstGeom>
          <a:gradFill flip="none" rotWithShape="1">
            <a:gsLst>
              <a:gs pos="0">
                <a:srgbClr val="993300">
                  <a:tint val="66000"/>
                  <a:satMod val="160000"/>
                </a:srgbClr>
              </a:gs>
              <a:gs pos="50000">
                <a:srgbClr val="993300">
                  <a:tint val="44500"/>
                  <a:satMod val="160000"/>
                </a:srgbClr>
              </a:gs>
              <a:gs pos="100000">
                <a:srgbClr val="9933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993300"/>
            </a:solidFill>
          </a:ln>
          <a:effectLst/>
          <a:extLst/>
        </p:spPr>
        <p:txBody>
          <a:bodyPr vert="horz" wrap="square" lIns="54000" tIns="18000" rIns="540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</a:pPr>
            <a:r>
              <a:rPr lang="de-DE" sz="1600" dirty="0"/>
              <a:t>Wenn eine Pflichtversicherung von Freelancern in einer sozialen Marktwirtschaft der Preis dafür ist, dass wir außer bei Vakanzen in allen Fällen rechtssicher unseren Beruf ausüben können, scheint dies nicht </a:t>
            </a:r>
            <a:r>
              <a:rPr lang="de-DE" sz="1600" dirty="0" smtClean="0"/>
              <a:t>durch und durch </a:t>
            </a:r>
            <a:r>
              <a:rPr lang="de-DE" sz="1600" dirty="0"/>
              <a:t>unannehmbar.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7617489" y="6165304"/>
            <a:ext cx="15121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Bildquelle: pixabay.com</a:t>
            </a:r>
            <a:endParaRPr lang="de-DE" sz="1000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00" r="13318"/>
          <a:stretch/>
        </p:blipFill>
        <p:spPr>
          <a:xfrm>
            <a:off x="457200" y="1456800"/>
            <a:ext cx="2343953" cy="3306837"/>
          </a:xfrm>
          <a:prstGeom prst="rect">
            <a:avLst/>
          </a:prstGeom>
        </p:spPr>
      </p:pic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210C26B2-7D72-45B6-822E-032B73751185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41682345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Kürzere Fassung §611a ist für uns gewiss keine Verschlechterung</a:t>
            </a:r>
            <a:br>
              <a:rPr lang="de-DE" dirty="0" smtClean="0"/>
            </a:br>
            <a:r>
              <a:rPr lang="de-DE" sz="2400" b="0" dirty="0" smtClean="0"/>
              <a:t>Längenvergleich DRV-Kriterien und BGB 611a-Versionen</a:t>
            </a:r>
            <a:endParaRPr lang="de-DE" sz="2400" b="0" dirty="0"/>
          </a:p>
        </p:txBody>
      </p:sp>
      <p:sp>
        <p:nvSpPr>
          <p:cNvPr id="9" name="Abgerundetes Rechteck 8"/>
          <p:cNvSpPr/>
          <p:nvPr/>
        </p:nvSpPr>
        <p:spPr bwMode="auto">
          <a:xfrm>
            <a:off x="3243904" y="1867544"/>
            <a:ext cx="2365826" cy="3826222"/>
          </a:xfrm>
          <a:prstGeom prst="roundRect">
            <a:avLst/>
          </a:prstGeom>
          <a:gradFill flip="none" rotWithShape="1">
            <a:gsLst>
              <a:gs pos="0">
                <a:srgbClr val="993300">
                  <a:tint val="66000"/>
                  <a:satMod val="160000"/>
                </a:srgbClr>
              </a:gs>
              <a:gs pos="50000">
                <a:srgbClr val="993300">
                  <a:tint val="44500"/>
                  <a:satMod val="160000"/>
                </a:srgbClr>
              </a:gs>
              <a:gs pos="100000">
                <a:srgbClr val="9933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993300"/>
            </a:solidFill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dirty="0" smtClean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/>
              <a:t>8</a:t>
            </a: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Kriterien,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darunter auch eher archaische wie eigene Räume, eigenes Werkzeug…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600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600" dirty="0"/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baseline="0" dirty="0" smtClean="0">
                <a:solidFill>
                  <a:srgbClr val="993300"/>
                </a:solidFill>
              </a:rPr>
              <a:t>1433</a:t>
            </a:r>
            <a:r>
              <a:rPr lang="de-DE" sz="1600" dirty="0" smtClean="0">
                <a:solidFill>
                  <a:srgbClr val="993300"/>
                </a:solidFill>
              </a:rPr>
              <a:t> Zeichen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rgbClr val="993300"/>
              </a:solidFill>
              <a:effectLst/>
            </a:endParaRPr>
          </a:p>
        </p:txBody>
      </p:sp>
      <p:sp>
        <p:nvSpPr>
          <p:cNvPr id="10" name="Abgerundetes Rechteck 9"/>
          <p:cNvSpPr/>
          <p:nvPr/>
        </p:nvSpPr>
        <p:spPr bwMode="auto">
          <a:xfrm>
            <a:off x="5802136" y="3667679"/>
            <a:ext cx="2232248" cy="2026087"/>
          </a:xfrm>
          <a:prstGeom prst="roundRect">
            <a:avLst/>
          </a:prstGeom>
          <a:gradFill flip="none" rotWithShape="1">
            <a:gsLst>
              <a:gs pos="0">
                <a:srgbClr val="993300">
                  <a:tint val="66000"/>
                  <a:satMod val="160000"/>
                </a:srgbClr>
              </a:gs>
              <a:gs pos="50000">
                <a:srgbClr val="993300">
                  <a:tint val="44500"/>
                  <a:satMod val="160000"/>
                </a:srgbClr>
              </a:gs>
              <a:gs pos="100000">
                <a:srgbClr val="9933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993300"/>
            </a:solidFill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/>
              <a:t>6 Sätze beschreiben den Grad der Ab-hängigkeit. Keine Verschärfung, nur Kodifizierung des Status quo.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rgbClr val="993300"/>
                </a:solidFill>
                <a:effectLst/>
                <a:latin typeface="Arial" panose="020B0604020202020204" pitchFamily="34" charset="0"/>
              </a:rPr>
              <a:t>702</a:t>
            </a:r>
            <a:r>
              <a:rPr kumimoji="0" lang="de-DE" sz="1600" b="0" i="0" u="none" strike="noStrike" cap="none" normalizeH="0" dirty="0" smtClean="0">
                <a:ln>
                  <a:noFill/>
                </a:ln>
                <a:solidFill>
                  <a:srgbClr val="993300"/>
                </a:solidFill>
                <a:effectLst/>
                <a:latin typeface="Arial" panose="020B0604020202020204" pitchFamily="34" charset="0"/>
              </a:rPr>
              <a:t> Zeichen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rgbClr val="9933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00920" y="5693766"/>
            <a:ext cx="198101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Aktuelle Kriterien laut DRV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3492240" y="5693767"/>
            <a:ext cx="188981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BMAS-Entwurf</a:t>
            </a:r>
            <a:br>
              <a:rPr lang="de-DE" dirty="0" smtClean="0"/>
            </a:br>
            <a:r>
              <a:rPr lang="de-DE" dirty="0" smtClean="0"/>
              <a:t>November 2015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5901246" y="5693767"/>
            <a:ext cx="20340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BMAS-Entwurf </a:t>
            </a:r>
            <a:br>
              <a:rPr lang="de-DE" dirty="0" smtClean="0"/>
            </a:br>
            <a:r>
              <a:rPr lang="de-DE" dirty="0" smtClean="0"/>
              <a:t>Februar 2016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 bwMode="auto">
          <a:xfrm>
            <a:off x="708514" y="3940094"/>
            <a:ext cx="2365826" cy="1736646"/>
          </a:xfrm>
          <a:prstGeom prst="roundRect">
            <a:avLst/>
          </a:prstGeom>
          <a:gradFill flip="none" rotWithShape="1">
            <a:gsLst>
              <a:gs pos="0">
                <a:srgbClr val="993300">
                  <a:tint val="66000"/>
                  <a:satMod val="160000"/>
                </a:srgbClr>
              </a:gs>
              <a:gs pos="50000">
                <a:srgbClr val="993300">
                  <a:tint val="44500"/>
                  <a:satMod val="160000"/>
                </a:srgbClr>
              </a:gs>
              <a:gs pos="100000">
                <a:srgbClr val="993300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993300"/>
            </a:solidFill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 Kriterien für Scheinselbst-</a:t>
            </a:r>
            <a:r>
              <a:rPr kumimoji="0" lang="de-DE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ständigkeit</a:t>
            </a:r>
            <a:endParaRPr kumimoji="0" lang="de-DE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de-DE" sz="1600" dirty="0" smtClean="0">
              <a:solidFill>
                <a:srgbClr val="993300"/>
              </a:solidFill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de-DE" sz="1600" dirty="0" smtClean="0">
                <a:solidFill>
                  <a:srgbClr val="993300"/>
                </a:solidFill>
              </a:rPr>
              <a:t>695 Zeichen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708514" y="2204864"/>
            <a:ext cx="22339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/>
              <a:t>Alter § 611 beschreibt sehr kurz nur gene-</a:t>
            </a:r>
            <a:r>
              <a:rPr lang="de-DE" sz="1600" dirty="0" err="1" smtClean="0"/>
              <a:t>rellen</a:t>
            </a:r>
            <a:r>
              <a:rPr lang="de-DE" sz="1600" dirty="0" smtClean="0"/>
              <a:t> Dienstvertrag</a:t>
            </a:r>
            <a:endParaRPr lang="de-DE" sz="1600" dirty="0"/>
          </a:p>
        </p:txBody>
      </p:sp>
      <p:sp>
        <p:nvSpPr>
          <p:cNvPr id="15" name="Textfeld 14"/>
          <p:cNvSpPr txBox="1"/>
          <p:nvPr/>
        </p:nvSpPr>
        <p:spPr>
          <a:xfrm>
            <a:off x="5763084" y="2186280"/>
            <a:ext cx="23373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>
                <a:solidFill>
                  <a:srgbClr val="993300"/>
                </a:solidFill>
              </a:rPr>
              <a:t>Erstmals klare Arbeit-nehmerdefinition an einer einzigen Stelle!</a:t>
            </a:r>
            <a:endParaRPr lang="de-DE" sz="1400" b="1" dirty="0">
              <a:solidFill>
                <a:srgbClr val="993300"/>
              </a:solidFill>
            </a:endParaRPr>
          </a:p>
        </p:txBody>
      </p:sp>
      <p:sp>
        <p:nvSpPr>
          <p:cNvPr id="6" name="Pfeil nach unten 5"/>
          <p:cNvSpPr/>
          <p:nvPr/>
        </p:nvSpPr>
        <p:spPr bwMode="auto">
          <a:xfrm>
            <a:off x="6774244" y="2986164"/>
            <a:ext cx="288032" cy="547665"/>
          </a:xfrm>
          <a:prstGeom prst="downArrow">
            <a:avLst/>
          </a:prstGeom>
          <a:gradFill flip="none" rotWithShape="1">
            <a:gsLst>
              <a:gs pos="0">
                <a:srgbClr val="993300">
                  <a:tint val="66000"/>
                  <a:satMod val="160000"/>
                </a:srgbClr>
              </a:gs>
              <a:gs pos="50000">
                <a:srgbClr val="993300">
                  <a:tint val="44500"/>
                  <a:satMod val="160000"/>
                </a:srgbClr>
              </a:gs>
              <a:gs pos="100000">
                <a:srgbClr val="9933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Pfeil nach unten 15"/>
          <p:cNvSpPr/>
          <p:nvPr/>
        </p:nvSpPr>
        <p:spPr bwMode="auto">
          <a:xfrm>
            <a:off x="1747411" y="3140968"/>
            <a:ext cx="288032" cy="547665"/>
          </a:xfrm>
          <a:prstGeom prst="downArrow">
            <a:avLst/>
          </a:prstGeom>
          <a:gradFill flip="none" rotWithShape="1">
            <a:gsLst>
              <a:gs pos="0">
                <a:srgbClr val="993300">
                  <a:tint val="66000"/>
                  <a:satMod val="160000"/>
                </a:srgbClr>
              </a:gs>
              <a:gs pos="50000">
                <a:srgbClr val="993300">
                  <a:tint val="44500"/>
                  <a:satMod val="160000"/>
                </a:srgbClr>
              </a:gs>
              <a:gs pos="100000">
                <a:srgbClr val="99330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  <a:effectLst/>
          <a:extLst/>
        </p:spPr>
        <p:txBody>
          <a:bodyPr vert="horz" wrap="square" lIns="54000" tIns="45720" rIns="5400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2DC3EC38-CDE3-4734-9CCB-30500760AFCC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555075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Muss ein klassischer Interim Professional diese Sätze fürchten?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95536" y="1412776"/>
            <a:ext cx="8640960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ts val="100"/>
              </a:spcBef>
              <a:spcAft>
                <a:spcPts val="300"/>
              </a:spcAft>
            </a:pPr>
            <a:r>
              <a:rPr lang="de-DE" sz="1600" b="1" u="sng" dirty="0" smtClean="0">
                <a:solidFill>
                  <a:srgbClr val="21529D"/>
                </a:solidFill>
                <a:latin typeface="Times New Roman" panose="02020603050405020304" pitchFamily="18" charset="0"/>
              </a:rPr>
              <a:t>BMAS-Entwurf vom 17.2.2016</a:t>
            </a:r>
          </a:p>
          <a:p>
            <a:pPr lvl="0" algn="l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</a:pPr>
            <a:r>
              <a:rPr lang="de-DE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§ </a:t>
            </a:r>
            <a:r>
              <a:rPr lang="de-D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611a </a:t>
            </a:r>
            <a:r>
              <a:rPr lang="de-DE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Arbeitnehmer: Arbeitnehmer </a:t>
            </a:r>
            <a:r>
              <a:rPr lang="de-D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ist, wer auf Grund eines privatrechtlichen Vertrags im Dienste eines anderen zur Leistung </a:t>
            </a:r>
            <a:r>
              <a:rPr lang="de-DE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weisungsgebundener, </a:t>
            </a:r>
            <a:r>
              <a:rPr lang="de-DE" sz="20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fremd-bestimmter </a:t>
            </a:r>
            <a:r>
              <a:rPr lang="de-DE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Arbeit in </a:t>
            </a:r>
            <a:r>
              <a:rPr lang="de-DE" sz="20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persönlicher </a:t>
            </a:r>
            <a:r>
              <a:rPr lang="de-DE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Abhängigkeit</a:t>
            </a:r>
            <a:r>
              <a:rPr lang="de-D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verpflichtet ist. Das </a:t>
            </a:r>
            <a:r>
              <a:rPr lang="de-DE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Weisungs-recht </a:t>
            </a:r>
            <a:r>
              <a:rPr lang="de-D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kann </a:t>
            </a:r>
            <a:r>
              <a:rPr lang="de-DE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Inhalt, Durchführung, Zeit, Dauer und Ort der Tätigkeit</a:t>
            </a:r>
            <a:r>
              <a:rPr lang="de-D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betreffen. Arbeitnehmer ist derjenige Mitarbeiter, der nicht im Wesentlichen frei seine Tätigkeit gestalten und seine Arbeitszeit bestimmen kann; der Grad der </a:t>
            </a:r>
            <a:r>
              <a:rPr lang="de-DE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persön-lichen Abhängig­keit </a:t>
            </a:r>
            <a:r>
              <a:rPr lang="de-D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hängt dabei auch von der </a:t>
            </a:r>
            <a:r>
              <a:rPr lang="de-DE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Eigenart der jeweiligen </a:t>
            </a:r>
            <a:r>
              <a:rPr lang="de-DE" sz="20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Tätigkeit </a:t>
            </a:r>
            <a:r>
              <a:rPr lang="de-D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ab.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</a:pPr>
            <a:r>
              <a:rPr lang="de-D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Für die Feststellung der Arbeitnehmereigenschaft ist eine </a:t>
            </a:r>
            <a:r>
              <a:rPr lang="de-DE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Gesamtbetrachtung </a:t>
            </a:r>
            <a:r>
              <a:rPr lang="de-DE" sz="20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de-DE" sz="20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000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aller </a:t>
            </a:r>
            <a:r>
              <a:rPr lang="de-DE" sz="20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Umstände</a:t>
            </a:r>
            <a:r>
              <a:rPr lang="de-D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vorzunehmen. Zeigt die tatsächliche Durchführung des </a:t>
            </a:r>
            <a:r>
              <a:rPr lang="de-DE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Ver­tragsverhältnisses</a:t>
            </a:r>
            <a:r>
              <a:rPr lang="de-D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dass es sich um ein Arbeitsverhältnis handelt, kommt es auf </a:t>
            </a:r>
            <a:r>
              <a:rPr lang="de-DE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de-DE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die </a:t>
            </a:r>
            <a:r>
              <a:rPr lang="de-D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Bezeichnung im Vertrag nicht </a:t>
            </a:r>
            <a:r>
              <a:rPr lang="de-DE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</a:t>
            </a:r>
            <a:r>
              <a:rPr lang="de-DE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de-DE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(S.10).</a:t>
            </a:r>
          </a:p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300"/>
              </a:spcAft>
            </a:pPr>
            <a:r>
              <a:rPr lang="de-DE" sz="2000" b="1" dirty="0" smtClean="0">
                <a:solidFill>
                  <a:srgbClr val="9933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Aber</a:t>
            </a:r>
            <a:r>
              <a:rPr lang="de-DE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: Arbeitnehmer werden zur Arbeitsleistung überlassen, wenn sie in die Arbeits­organisation des Entleihers eingegliedert sind und seinen Weisungen unterliegen (S.5).</a:t>
            </a:r>
          </a:p>
          <a:p>
            <a:pPr algn="l">
              <a:spcBef>
                <a:spcPts val="100"/>
              </a:spcBef>
              <a:spcAft>
                <a:spcPts val="300"/>
              </a:spcAft>
            </a:pPr>
            <a:endParaRPr lang="fr-BE" sz="5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l">
              <a:spcBef>
                <a:spcPts val="100"/>
              </a:spcBef>
              <a:spcAft>
                <a:spcPts val="300"/>
              </a:spcAft>
            </a:pPr>
            <a:r>
              <a:rPr lang="fr-BE" sz="1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Quelle</a:t>
            </a:r>
            <a:r>
              <a:rPr lang="fr-BE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fr-BE" sz="1050" u="sng" dirty="0">
                <a:solidFill>
                  <a:srgbClr val="21529D"/>
                </a:solidFill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www.portal-sozialpolitik.de/uploads/sopo/pdf/2016/2016-02-17_Referentenentwurf_Leiharbeit_Werkvertraege.pdf</a:t>
            </a:r>
            <a:r>
              <a:rPr lang="fr-BE" sz="1050" u="sng" dirty="0">
                <a:solidFill>
                  <a:srgbClr val="21529D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de-DE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>
          <a:xfrm>
            <a:off x="146050" y="6481763"/>
            <a:ext cx="2419350" cy="223837"/>
          </a:xfrm>
        </p:spPr>
        <p:txBody>
          <a:bodyPr/>
          <a:lstStyle>
            <a:lvl1pPr>
              <a:defRPr/>
            </a:lvl1pPr>
          </a:lstStyle>
          <a:p>
            <a:fld id="{36A7DBCB-FFE7-4070-B007-7C8D88047EA9}" type="datetime4">
              <a:rPr lang="de-DE" altLang="de-DE" smtClean="0"/>
              <a:t>23. April 2016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30685277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MPBasis2006-03-02">
  <a:themeElements>
    <a:clrScheme name="Benutzerdefiniert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1529D"/>
      </a:hlink>
      <a:folHlink>
        <a:srgbClr val="21529D"/>
      </a:folHlink>
    </a:clrScheme>
    <a:fontScheme name="AIMPBasis2006-03-0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54000" tIns="45720" rIns="5400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de-DE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54000" tIns="45720" rIns="5400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de-DE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  <a:txDef>
      <a:spPr bwMode="auto">
        <a:noFill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381" tIns="45690" rIns="91381" bIns="45690" numCol="1" anchor="t" anchorCtr="0" compatLnSpc="1">
        <a:prstTxWarp prst="textNoShape">
          <a:avLst/>
        </a:prstTxWarp>
        <a:spAutoFit/>
      </a:bodyPr>
      <a:lstStyle>
        <a:defPPr>
          <a:lnSpc>
            <a:spcPct val="90000"/>
          </a:lnSpc>
          <a:defRPr sz="2400" dirty="0">
            <a:solidFill>
              <a:srgbClr val="969696"/>
            </a:solidFill>
          </a:defRPr>
        </a:defPPr>
      </a:lstStyle>
    </a:txDef>
  </a:objectDefaults>
  <a:extraClrSchemeLst>
    <a:extraClrScheme>
      <a:clrScheme name="AIMPBasis2006-03-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PBasis2006-03-0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PBasis2006-03-0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PBasis2006-03-0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PBasis2006-03-0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IMPBasis2006-03-0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PBasis2006-03-0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PBasis2006-03-0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PBasis2006-03-0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PBasis2006-03-0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PBasis2006-03-0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IMPBasis2006-03-0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äsentation1" id="{BA271AE1-B33E-4DBC-80F9-8437247F2CD4}" vid="{73AD9253-3709-45FF-8862-CC4D1246693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1907</Words>
  <Application>Microsoft Office PowerPoint</Application>
  <PresentationFormat>Bildschirmpräsentation (4:3)</PresentationFormat>
  <Paragraphs>393</Paragraphs>
  <Slides>29</Slides>
  <Notes>4</Notes>
  <HiddenSlides>11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29</vt:i4>
      </vt:variant>
    </vt:vector>
  </HeadingPairs>
  <TitlesOfParts>
    <vt:vector size="30" baseType="lpstr">
      <vt:lpstr>AIMPBasis2006-03-02</vt:lpstr>
      <vt:lpstr>Auch ein Sozialstaat braucht Samurais.  Umgekehrt genauso! </vt:lpstr>
      <vt:lpstr>Rechtsthema erscheint nun weniger dramatisch. Aber volle Berufsfreiheit sieht anders aus!</vt:lpstr>
      <vt:lpstr>Erhebliche Fortschritte Insbesondere seit Herbst 2015</vt:lpstr>
      <vt:lpstr>Kurzfassung Rieble: Viel grünes Licht</vt:lpstr>
      <vt:lpstr>Rieble-Gutachten gibt uns grünes Licht für arbeitsrechtliche Fragen Projektanteile in Prozent nach AIMP-Providerumfragen</vt:lpstr>
      <vt:lpstr>SV-rechtlich sind 65% oder mehr im grünen Bereich – Vakanzen kritisch Projektanteile in Prozent nach AIMP-Providerumfragen</vt:lpstr>
      <vt:lpstr>Temporäre SV-Pflicht ist kein Drama Auswirkungen als freiwillig Versicherter</vt:lpstr>
      <vt:lpstr>Kürzere Fassung §611a ist für uns gewiss keine Verschlechterung Längenvergleich DRV-Kriterien und BGB 611a-Versionen</vt:lpstr>
      <vt:lpstr>Muss ein klassischer Interim Professional diese Sätze fürchten?</vt:lpstr>
      <vt:lpstr>PowerPoint-Präsentation</vt:lpstr>
      <vt:lpstr>PowerPoint-Präsentation</vt:lpstr>
      <vt:lpstr>PowerPoint-Präsentation</vt:lpstr>
      <vt:lpstr>So bitte nicht! Allzu polemische Kampagnen sind sachlich falsch  und könnten potentielle Bundesgenossen abstoßen</vt:lpstr>
      <vt:lpstr>Großunternehmen und Großkanzleien machen „Kleinen“ das Leben schwer</vt:lpstr>
      <vt:lpstr>Notwendige Fortentwicklungen Aus Sicht von „Interimern“ und Freelancern</vt:lpstr>
      <vt:lpstr>Der Schein der Unselbständigkeit Positivliste für moderne freiberufliche Wissensarbeiter</vt:lpstr>
      <vt:lpstr>Die moderne Arbeitswelt Grenzen zwischen Intern und Extern verschwinden</vt:lpstr>
      <vt:lpstr>Die neuen Selbständigen Vergleich klassischer Selbständiger und moderner freiberuflicher Wissensarbeiter mit Einbettung</vt:lpstr>
      <vt:lpstr>Wenn wir zurückblicken, hat uns ein weiteres Denken noch nie geschadet</vt:lpstr>
      <vt:lpstr>Im Rückblick behauptete sich meist die großzügigere und weitere Sicht</vt:lpstr>
      <vt:lpstr>Hallo, es gibt noch viel größere Planeten in unserem Sonnensystem</vt:lpstr>
      <vt:lpstr>Warum sollte weiteres Denken nicht auch künftig der richtige Weg sein?</vt:lpstr>
      <vt:lpstr>Agiles Entwickeln setzt rasche und enge Interaktion voraus</vt:lpstr>
      <vt:lpstr>PowerPoint-Präsentation</vt:lpstr>
      <vt:lpstr>PowerPoint-Präsentation</vt:lpstr>
      <vt:lpstr>PowerPoint-Präsentation</vt:lpstr>
      <vt:lpstr>PowerPoint-Präsentation</vt:lpstr>
      <vt:lpstr>Haben die keine anderen Themen? Seit 2005 diskutiert der AIMP regelmäßig Rechtsfragen </vt:lpstr>
      <vt:lpstr>Rechtssorgen in DACH Unterschiedliche Sorgen nach Ländern und Betroffenen</vt:lpstr>
    </vt:vector>
  </TitlesOfParts>
  <Company>ZMM Zeitmanager München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Gee-Hye Yeo</dc:creator>
  <dc:description>Stand 7. April 2016</dc:description>
  <cp:lastModifiedBy>Jürgen Becker</cp:lastModifiedBy>
  <cp:revision>245</cp:revision>
  <cp:lastPrinted>2016-04-21T16:42:36Z</cp:lastPrinted>
  <dcterms:created xsi:type="dcterms:W3CDTF">2016-02-29T12:38:02Z</dcterms:created>
  <dcterms:modified xsi:type="dcterms:W3CDTF">2016-04-23T14:20:18Z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1336963876</vt:i4>
  </property>
  <property fmtid="{D5CDD505-2E9C-101B-9397-08002B2CF9AE}" pid="3" name="_NewReviewCycle">
    <vt:lpwstr/>
  </property>
  <property fmtid="{D5CDD505-2E9C-101B-9397-08002B2CF9AE}" pid="4" name="_EmailSubject">
    <vt:lpwstr>2016.03.03-AIMP-v06-FortschritteBeiBerufsfreiheit+Branchenbewusstsein.docx +gy</vt:lpwstr>
  </property>
  <property fmtid="{D5CDD505-2E9C-101B-9397-08002B2CF9AE}" pid="5" name="_AuthorEmail">
    <vt:lpwstr>ag@zmm.de</vt:lpwstr>
  </property>
  <property fmtid="{D5CDD505-2E9C-101B-9397-08002B2CF9AE}" pid="6" name="_AuthorEmailDisplayName">
    <vt:lpwstr>Dr. Anselm Görres</vt:lpwstr>
  </property>
  <property fmtid="{D5CDD505-2E9C-101B-9397-08002B2CF9AE}" pid="7" name="_PreviousAdHocReviewCycleID">
    <vt:i4>1662980528</vt:i4>
  </property>
</Properties>
</file>